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7" r:id="rId8"/>
    <p:sldId id="261" r:id="rId9"/>
    <p:sldId id="269" r:id="rId10"/>
    <p:sldId id="270" r:id="rId11"/>
    <p:sldId id="272" r:id="rId12"/>
    <p:sldId id="273" r:id="rId13"/>
    <p:sldId id="271" r:id="rId14"/>
    <p:sldId id="265" r:id="rId15"/>
    <p:sldId id="285" r:id="rId16"/>
    <p:sldId id="282" r:id="rId17"/>
    <p:sldId id="283" r:id="rId18"/>
    <p:sldId id="284" r:id="rId19"/>
    <p:sldId id="286" r:id="rId20"/>
    <p:sldId id="288" r:id="rId21"/>
    <p:sldId id="287" r:id="rId22"/>
    <p:sldId id="289" r:id="rId23"/>
    <p:sldId id="290" r:id="rId24"/>
    <p:sldId id="291" r:id="rId25"/>
  </p:sldIdLst>
  <p:sldSz cx="18288000" cy="10287000"/>
  <p:notesSz cx="6858000" cy="9144000"/>
  <p:embeddedFontLst>
    <p:embeddedFont>
      <p:font typeface="Open Sauce Light" panose="020B0600000101010101" charset="0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Open Sauce Heavy" panose="020B0600000101010101" charset="0"/>
      <p:regular r:id="rId29"/>
    </p:embeddedFont>
    <p:embeddedFont>
      <p:font typeface="Open Sauce Medium" panose="020B0600000101010101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93" autoAdjust="0"/>
    <p:restoredTop sz="94622" autoAdjust="0"/>
  </p:normalViewPr>
  <p:slideViewPr>
    <p:cSldViewPr>
      <p:cViewPr varScale="1">
        <p:scale>
          <a:sx n="73" d="100"/>
          <a:sy n="73" d="100"/>
        </p:scale>
        <p:origin x="7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461513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9488885"/>
            <a:ext cx="474744" cy="474744"/>
          </a:xfrm>
          <a:custGeom>
            <a:avLst/>
            <a:gdLst/>
            <a:ahLst/>
            <a:cxnLst/>
            <a:rect l="l" t="t" r="r" b="b"/>
            <a:pathLst>
              <a:path w="474744" h="474744">
                <a:moveTo>
                  <a:pt x="0" y="0"/>
                </a:moveTo>
                <a:lnTo>
                  <a:pt x="474744" y="0"/>
                </a:lnTo>
                <a:lnTo>
                  <a:pt x="474744" y="474744"/>
                </a:lnTo>
                <a:lnTo>
                  <a:pt x="0" y="47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62200" y="3727251"/>
            <a:ext cx="13961808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0000" spc="-1036" dirty="0">
                <a:solidFill>
                  <a:srgbClr val="000000"/>
                </a:solidFill>
                <a:latin typeface="Open Sauce Light"/>
              </a:rPr>
              <a:t>Site </a:t>
            </a:r>
            <a:r>
              <a:rPr lang="en-US" sz="10000" spc="-1036" dirty="0" smtClean="0">
                <a:solidFill>
                  <a:srgbClr val="000000"/>
                </a:solidFill>
                <a:latin typeface="Open Sauce Light"/>
              </a:rPr>
              <a:t>Renewal</a:t>
            </a:r>
          </a:p>
          <a:p>
            <a:r>
              <a:rPr lang="ko-KR" altLang="en-US" sz="10000" spc="-1036" dirty="0" smtClean="0">
                <a:solidFill>
                  <a:srgbClr val="000000"/>
                </a:solidFill>
                <a:latin typeface="Open Sauce Light"/>
              </a:rPr>
              <a:t>조별과제</a:t>
            </a:r>
            <a:endParaRPr lang="en-US" sz="10000" spc="-1036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76400" y="9611420"/>
            <a:ext cx="3886200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Open Sauce Medium"/>
              </a:rPr>
              <a:t>Site </a:t>
            </a:r>
            <a:r>
              <a:rPr lang="en-US" dirty="0" smtClean="0">
                <a:solidFill>
                  <a:srgbClr val="000000"/>
                </a:solidFill>
                <a:latin typeface="Open Sauce Medium"/>
              </a:rPr>
              <a:t>Renewal </a:t>
            </a:r>
            <a:r>
              <a:rPr lang="en-US" altLang="ko-KR" dirty="0">
                <a:solidFill>
                  <a:srgbClr val="000000"/>
                </a:solidFill>
                <a:latin typeface="Open Sauce Medium"/>
              </a:rPr>
              <a:t>Group </a:t>
            </a:r>
            <a:r>
              <a:rPr lang="en-US" altLang="ko-KR" dirty="0" smtClean="0">
                <a:solidFill>
                  <a:srgbClr val="000000"/>
                </a:solidFill>
                <a:latin typeface="Open Sauce Medium"/>
              </a:rPr>
              <a:t>project</a:t>
            </a:r>
            <a:endParaRPr lang="en-US" dirty="0">
              <a:solidFill>
                <a:srgbClr val="000000"/>
              </a:solidFill>
              <a:latin typeface="Open Sauce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38400" y="7131341"/>
            <a:ext cx="8686800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960"/>
              </a:lnSpc>
              <a:spcBef>
                <a:spcPct val="0"/>
              </a:spcBef>
            </a:pPr>
            <a:r>
              <a:rPr lang="ko-KR" altLang="en-US" sz="28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이편현세상조</a:t>
            </a:r>
            <a:r>
              <a:rPr lang="ko-KR" alt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3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ko-KR" alt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의정</a:t>
            </a:r>
            <a:r>
              <a:rPr lang="en-US" altLang="ko-KR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</a:t>
            </a:r>
            <a:r>
              <a:rPr lang="ko-KR" altLang="en-US" sz="28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김도</a:t>
            </a:r>
            <a:r>
              <a:rPr lang="ko-KR" altLang="en-US" sz="3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</a:t>
            </a:r>
            <a:endParaRPr lang="en-US" sz="32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89214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90508" y="589214"/>
            <a:ext cx="2268792" cy="29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89"/>
              </a:lnSpc>
            </a:pPr>
            <a:r>
              <a:rPr lang="en-US" altLang="ko-KR" sz="2100" dirty="0" smtClean="0">
                <a:solidFill>
                  <a:srgbClr val="000000"/>
                </a:solidFill>
                <a:latin typeface="Open Sauce Light"/>
              </a:rPr>
              <a:t>2023 – 09</a:t>
            </a:r>
            <a:endParaRPr lang="en-US" sz="21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0" y="9151227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16390160" y="9721495"/>
            <a:ext cx="112148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 rot="5400000">
            <a:off x="17242746" y="9374104"/>
            <a:ext cx="737414" cy="704305"/>
          </a:xfrm>
          <a:custGeom>
            <a:avLst/>
            <a:gdLst/>
            <a:ahLst/>
            <a:cxnLst/>
            <a:rect l="l" t="t" r="r" b="b"/>
            <a:pathLst>
              <a:path w="737414" h="704305">
                <a:moveTo>
                  <a:pt x="0" y="0"/>
                </a:moveTo>
                <a:lnTo>
                  <a:pt x="737413" y="0"/>
                </a:lnTo>
                <a:lnTo>
                  <a:pt x="737413" y="704306"/>
                </a:lnTo>
                <a:lnTo>
                  <a:pt x="0" y="704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960428" y="1496735"/>
            <a:ext cx="5279281" cy="5279281"/>
          </a:xfrm>
          <a:custGeom>
            <a:avLst/>
            <a:gdLst/>
            <a:ahLst/>
            <a:cxnLst/>
            <a:rect l="l" t="t" r="r" b="b"/>
            <a:pathLst>
              <a:path w="5279281" h="5279281">
                <a:moveTo>
                  <a:pt x="0" y="0"/>
                </a:moveTo>
                <a:lnTo>
                  <a:pt x="5279281" y="0"/>
                </a:lnTo>
                <a:lnTo>
                  <a:pt x="5279281" y="5279281"/>
                </a:lnTo>
                <a:lnTo>
                  <a:pt x="0" y="52792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3955103" y="3944339"/>
            <a:ext cx="5221175" cy="5221175"/>
          </a:xfrm>
          <a:custGeom>
            <a:avLst/>
            <a:gdLst/>
            <a:ahLst/>
            <a:cxnLst/>
            <a:rect l="l" t="t" r="r" b="b"/>
            <a:pathLst>
              <a:path w="5221175" h="5221175">
                <a:moveTo>
                  <a:pt x="0" y="0"/>
                </a:moveTo>
                <a:lnTo>
                  <a:pt x="5221175" y="0"/>
                </a:lnTo>
                <a:lnTo>
                  <a:pt x="5221175" y="5221175"/>
                </a:lnTo>
                <a:lnTo>
                  <a:pt x="0" y="5221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7"/>
          <p:cNvSpPr txBox="1"/>
          <p:nvPr/>
        </p:nvSpPr>
        <p:spPr>
          <a:xfrm>
            <a:off x="1028700" y="589214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project</a:t>
            </a:r>
          </a:p>
        </p:txBody>
      </p:sp>
      <p:sp>
        <p:nvSpPr>
          <p:cNvPr id="21" name="AutoShape 3"/>
          <p:cNvSpPr/>
          <p:nvPr/>
        </p:nvSpPr>
        <p:spPr>
          <a:xfrm>
            <a:off x="0" y="102870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"/>
          <p:cNvSpPr/>
          <p:nvPr/>
        </p:nvSpPr>
        <p:spPr>
          <a:xfrm>
            <a:off x="0" y="9151227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4"/>
          <p:cNvSpPr/>
          <p:nvPr/>
        </p:nvSpPr>
        <p:spPr>
          <a:xfrm rot="16200000">
            <a:off x="16390160" y="9721495"/>
            <a:ext cx="112148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5"/>
          <p:cNvSpPr/>
          <p:nvPr/>
        </p:nvSpPr>
        <p:spPr>
          <a:xfrm rot="5400000">
            <a:off x="17242746" y="9374104"/>
            <a:ext cx="737414" cy="704305"/>
          </a:xfrm>
          <a:custGeom>
            <a:avLst/>
            <a:gdLst/>
            <a:ahLst/>
            <a:cxnLst/>
            <a:rect l="l" t="t" r="r" b="b"/>
            <a:pathLst>
              <a:path w="737414" h="704305">
                <a:moveTo>
                  <a:pt x="0" y="0"/>
                </a:moveTo>
                <a:lnTo>
                  <a:pt x="737413" y="0"/>
                </a:lnTo>
                <a:lnTo>
                  <a:pt x="737413" y="704306"/>
                </a:lnTo>
                <a:lnTo>
                  <a:pt x="0" y="70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629288"/>
            <a:ext cx="6674499" cy="41715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t="6620" r="2434" b="4603"/>
          <a:stretch/>
        </p:blipFill>
        <p:spPr>
          <a:xfrm>
            <a:off x="9873109" y="2648338"/>
            <a:ext cx="6629400" cy="417156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0077320" y="7232089"/>
            <a:ext cx="68735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err="1" smtClean="0">
                <a:latin typeface="+mn-ea"/>
              </a:rPr>
              <a:t>그립스와니</a:t>
            </a:r>
            <a:r>
              <a:rPr lang="en-US" altLang="ko-KR" sz="3200" dirty="0" smtClean="0">
                <a:latin typeface="+mn-ea"/>
              </a:rPr>
              <a:t>(GRIP SWANY)</a:t>
            </a:r>
            <a:r>
              <a:rPr lang="ko-KR" altLang="en-US" sz="3200" dirty="0" smtClean="0">
                <a:latin typeface="+mn-ea"/>
              </a:rPr>
              <a:t>와 협업</a:t>
            </a:r>
            <a:endParaRPr lang="ko-KR" altLang="en-US" sz="3200" dirty="0">
              <a:latin typeface="+mn-ea"/>
            </a:endParaRPr>
          </a:p>
        </p:txBody>
      </p:sp>
      <p:sp>
        <p:nvSpPr>
          <p:cNvPr id="37" name="TextBox 7"/>
          <p:cNvSpPr txBox="1"/>
          <p:nvPr/>
        </p:nvSpPr>
        <p:spPr>
          <a:xfrm>
            <a:off x="13885571" y="9570398"/>
            <a:ext cx="2573629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Concept</a:t>
            </a:r>
          </a:p>
        </p:txBody>
      </p:sp>
      <p:sp>
        <p:nvSpPr>
          <p:cNvPr id="38" name="TextBox 8"/>
          <p:cNvSpPr txBox="1"/>
          <p:nvPr/>
        </p:nvSpPr>
        <p:spPr>
          <a:xfrm>
            <a:off x="1058008" y="9570398"/>
            <a:ext cx="188938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Subject selection</a:t>
            </a:r>
          </a:p>
        </p:txBody>
      </p:sp>
      <p:sp>
        <p:nvSpPr>
          <p:cNvPr id="39" name="TextBox 10"/>
          <p:cNvSpPr txBox="1"/>
          <p:nvPr/>
        </p:nvSpPr>
        <p:spPr>
          <a:xfrm>
            <a:off x="6513872" y="9570398"/>
            <a:ext cx="207910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Brand Introduction</a:t>
            </a:r>
          </a:p>
        </p:txBody>
      </p:sp>
      <p:sp>
        <p:nvSpPr>
          <p:cNvPr id="40" name="TextBox 11"/>
          <p:cNvSpPr txBox="1"/>
          <p:nvPr/>
        </p:nvSpPr>
        <p:spPr>
          <a:xfrm>
            <a:off x="9338953" y="9570398"/>
            <a:ext cx="226374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Reason for selection</a:t>
            </a:r>
          </a:p>
        </p:txBody>
      </p:sp>
      <p:sp>
        <p:nvSpPr>
          <p:cNvPr id="42" name="TextBox 10"/>
          <p:cNvSpPr txBox="1"/>
          <p:nvPr/>
        </p:nvSpPr>
        <p:spPr>
          <a:xfrm>
            <a:off x="3641900" y="9582099"/>
            <a:ext cx="2079106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Brand Selection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659875" y="7232089"/>
            <a:ext cx="68599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스타벅스</a:t>
            </a:r>
            <a:r>
              <a:rPr lang="en-US" altLang="ko-KR" sz="3200" dirty="0">
                <a:latin typeface="+mn-ea"/>
              </a:rPr>
              <a:t>·</a:t>
            </a:r>
            <a:r>
              <a:rPr lang="ko-KR" altLang="en-US" sz="3200" dirty="0" err="1">
                <a:latin typeface="+mn-ea"/>
              </a:rPr>
              <a:t>유니클로와</a:t>
            </a:r>
            <a:r>
              <a:rPr lang="ko-KR" altLang="en-US" sz="3200" dirty="0">
                <a:latin typeface="+mn-ea"/>
              </a:rPr>
              <a:t> </a:t>
            </a:r>
            <a:r>
              <a:rPr lang="ko-KR" altLang="en-US" sz="3200" dirty="0" smtClean="0">
                <a:latin typeface="+mn-ea"/>
              </a:rPr>
              <a:t>협업</a:t>
            </a:r>
            <a:endParaRPr lang="en-US" altLang="ko-KR" sz="3200" dirty="0" smtClean="0"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14400" y="1144137"/>
            <a:ext cx="109347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6000" spc="-300" dirty="0" smtClean="0">
                <a:solidFill>
                  <a:srgbClr val="000000"/>
                </a:solidFill>
                <a:latin typeface="Open Sauce Light"/>
              </a:rPr>
              <a:t>Rival </a:t>
            </a:r>
            <a:r>
              <a:rPr lang="en-US" altLang="ko-KR" sz="6000" spc="-300" dirty="0">
                <a:solidFill>
                  <a:srgbClr val="000000"/>
                </a:solidFill>
                <a:latin typeface="Open Sauce Light"/>
              </a:rPr>
              <a:t>brand</a:t>
            </a:r>
          </a:p>
        </p:txBody>
      </p:sp>
      <p:sp>
        <p:nvSpPr>
          <p:cNvPr id="46" name="TextBox 12"/>
          <p:cNvSpPr txBox="1"/>
          <p:nvPr/>
        </p:nvSpPr>
        <p:spPr>
          <a:xfrm>
            <a:off x="4793293" y="1669762"/>
            <a:ext cx="5646107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3600" b="1" dirty="0" smtClean="0">
                <a:solidFill>
                  <a:srgbClr val="000000"/>
                </a:solidFill>
                <a:latin typeface="+mn-ea"/>
              </a:rPr>
              <a:t>리서치 </a:t>
            </a:r>
            <a:r>
              <a:rPr lang="ko-KR" altLang="en-US" sz="3600" b="1" dirty="0" err="1" smtClean="0">
                <a:solidFill>
                  <a:srgbClr val="000000"/>
                </a:solidFill>
                <a:latin typeface="+mn-ea"/>
              </a:rPr>
              <a:t>유사브랜드</a:t>
            </a:r>
            <a:endParaRPr lang="en-US" sz="36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7" name="TextBox 11"/>
          <p:cNvSpPr txBox="1"/>
          <p:nvPr/>
        </p:nvSpPr>
        <p:spPr>
          <a:xfrm>
            <a:off x="11730792" y="9570398"/>
            <a:ext cx="226374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Open Sauce Heavy" panose="020B0600000101010101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3195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151227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369434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16390160" y="9721495"/>
            <a:ext cx="112148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17242746" y="9374104"/>
            <a:ext cx="737414" cy="704305"/>
          </a:xfrm>
          <a:custGeom>
            <a:avLst/>
            <a:gdLst/>
            <a:ahLst/>
            <a:cxnLst/>
            <a:rect l="l" t="t" r="r" b="b"/>
            <a:pathLst>
              <a:path w="737414" h="704305">
                <a:moveTo>
                  <a:pt x="0" y="0"/>
                </a:moveTo>
                <a:lnTo>
                  <a:pt x="737413" y="0"/>
                </a:lnTo>
                <a:lnTo>
                  <a:pt x="737413" y="704306"/>
                </a:lnTo>
                <a:lnTo>
                  <a:pt x="0" y="70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5"/>
          <p:cNvSpPr txBox="1"/>
          <p:nvPr/>
        </p:nvSpPr>
        <p:spPr>
          <a:xfrm>
            <a:off x="849536" y="1539919"/>
            <a:ext cx="109347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10000" spc="-1149" dirty="0">
                <a:solidFill>
                  <a:srgbClr val="000000"/>
                </a:solidFill>
                <a:latin typeface="Open Sauce Light"/>
              </a:rPr>
              <a:t>Research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1028700" y="589214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project</a:t>
            </a:r>
          </a:p>
        </p:txBody>
      </p:sp>
      <p:sp>
        <p:nvSpPr>
          <p:cNvPr id="28" name="TextBox 12"/>
          <p:cNvSpPr txBox="1"/>
          <p:nvPr/>
        </p:nvSpPr>
        <p:spPr>
          <a:xfrm>
            <a:off x="5867400" y="2552700"/>
            <a:ext cx="38862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3600" b="1" dirty="0" smtClean="0">
                <a:solidFill>
                  <a:srgbClr val="000000"/>
                </a:solidFill>
                <a:latin typeface="+mn-ea"/>
              </a:rPr>
              <a:t>리서치 트렌드</a:t>
            </a:r>
            <a:endParaRPr lang="en-US" sz="36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13885571" y="9570398"/>
            <a:ext cx="2573629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Concept</a:t>
            </a:r>
          </a:p>
        </p:txBody>
      </p:sp>
      <p:sp>
        <p:nvSpPr>
          <p:cNvPr id="16" name="TextBox 8"/>
          <p:cNvSpPr txBox="1"/>
          <p:nvPr/>
        </p:nvSpPr>
        <p:spPr>
          <a:xfrm>
            <a:off x="1058008" y="9570398"/>
            <a:ext cx="188938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Subject selection</a:t>
            </a:r>
          </a:p>
        </p:txBody>
      </p:sp>
      <p:sp>
        <p:nvSpPr>
          <p:cNvPr id="17" name="TextBox 10"/>
          <p:cNvSpPr txBox="1"/>
          <p:nvPr/>
        </p:nvSpPr>
        <p:spPr>
          <a:xfrm>
            <a:off x="6513872" y="9570398"/>
            <a:ext cx="207910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Brand Introduction</a:t>
            </a:r>
          </a:p>
        </p:txBody>
      </p:sp>
      <p:sp>
        <p:nvSpPr>
          <p:cNvPr id="24" name="TextBox 11"/>
          <p:cNvSpPr txBox="1"/>
          <p:nvPr/>
        </p:nvSpPr>
        <p:spPr>
          <a:xfrm>
            <a:off x="9338953" y="9570398"/>
            <a:ext cx="226374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Reason for selection</a:t>
            </a:r>
          </a:p>
        </p:txBody>
      </p:sp>
      <p:sp>
        <p:nvSpPr>
          <p:cNvPr id="25" name="TextBox 11"/>
          <p:cNvSpPr txBox="1"/>
          <p:nvPr/>
        </p:nvSpPr>
        <p:spPr>
          <a:xfrm>
            <a:off x="11730792" y="9570398"/>
            <a:ext cx="226374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Open Sauce Heavy" panose="020B0600000101010101" charset="0"/>
              </a:rPr>
              <a:t>Research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3641900" y="9582099"/>
            <a:ext cx="2079106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Brand Selection</a:t>
            </a:r>
          </a:p>
        </p:txBody>
      </p:sp>
      <p:sp>
        <p:nvSpPr>
          <p:cNvPr id="30" name="Freeform 26"/>
          <p:cNvSpPr/>
          <p:nvPr/>
        </p:nvSpPr>
        <p:spPr>
          <a:xfrm>
            <a:off x="14991251" y="-2405575"/>
            <a:ext cx="5240404" cy="5240404"/>
          </a:xfrm>
          <a:custGeom>
            <a:avLst/>
            <a:gdLst/>
            <a:ahLst/>
            <a:cxnLst/>
            <a:rect l="l" t="t" r="r" b="b"/>
            <a:pathLst>
              <a:path w="5930306" h="5930306">
                <a:moveTo>
                  <a:pt x="0" y="0"/>
                </a:moveTo>
                <a:lnTo>
                  <a:pt x="5930307" y="0"/>
                </a:lnTo>
                <a:lnTo>
                  <a:pt x="5930307" y="5930306"/>
                </a:lnTo>
                <a:lnTo>
                  <a:pt x="0" y="593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직사각형 30"/>
          <p:cNvSpPr/>
          <p:nvPr/>
        </p:nvSpPr>
        <p:spPr>
          <a:xfrm>
            <a:off x="2571750" y="5002701"/>
            <a:ext cx="151154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3200" dirty="0" err="1" smtClean="0">
                <a:latin typeface="+mn-ea"/>
              </a:rPr>
              <a:t>팬데믹</a:t>
            </a:r>
            <a:r>
              <a:rPr lang="ko-KR" altLang="en-US" sz="3200" dirty="0" smtClean="0">
                <a:latin typeface="+mn-ea"/>
              </a:rPr>
              <a:t> </a:t>
            </a:r>
            <a:r>
              <a:rPr lang="ko-KR" altLang="en-US" sz="3200" dirty="0">
                <a:latin typeface="+mn-ea"/>
              </a:rPr>
              <a:t>기간 동안 </a:t>
            </a:r>
            <a:r>
              <a:rPr lang="ko-KR" altLang="en-US" sz="3200" dirty="0" smtClean="0">
                <a:latin typeface="+mn-ea"/>
              </a:rPr>
              <a:t>대면접촉을 피하는 </a:t>
            </a:r>
            <a:r>
              <a:rPr lang="ko-KR" altLang="en-US" sz="3200" dirty="0" err="1">
                <a:latin typeface="+mn-ea"/>
              </a:rPr>
              <a:t>언택트</a:t>
            </a:r>
            <a:r>
              <a:rPr lang="ko-KR" altLang="en-US" sz="3200" dirty="0">
                <a:latin typeface="+mn-ea"/>
              </a:rPr>
              <a:t> 여행이 </a:t>
            </a:r>
            <a:r>
              <a:rPr lang="ko-KR" altLang="en-US" sz="3200" dirty="0" smtClean="0">
                <a:latin typeface="+mn-ea"/>
              </a:rPr>
              <a:t>트렌드로 </a:t>
            </a:r>
            <a:r>
              <a:rPr lang="ko-KR" altLang="en-US" sz="3200" dirty="0">
                <a:latin typeface="+mn-ea"/>
              </a:rPr>
              <a:t>자리 </a:t>
            </a:r>
            <a:r>
              <a:rPr lang="ko-KR" altLang="en-US" sz="3200" dirty="0" smtClean="0">
                <a:latin typeface="+mn-ea"/>
              </a:rPr>
              <a:t>잡음</a:t>
            </a:r>
            <a:endParaRPr lang="en-US" altLang="ko-KR" sz="32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3200" dirty="0" smtClean="0">
                <a:latin typeface="+mn-ea"/>
              </a:rPr>
              <a:t>-  </a:t>
            </a:r>
            <a:r>
              <a:rPr lang="ko-KR" altLang="en-US" sz="3200" dirty="0" smtClean="0">
                <a:latin typeface="+mn-ea"/>
              </a:rPr>
              <a:t>야외에서 소규모를 즐길 수 있는 </a:t>
            </a:r>
            <a:r>
              <a:rPr lang="ko-KR" altLang="en-US" sz="3200" dirty="0" err="1" smtClean="0">
                <a:latin typeface="+mn-ea"/>
              </a:rPr>
              <a:t>차박</a:t>
            </a:r>
            <a:r>
              <a:rPr lang="en-US" altLang="ko-KR" sz="3200" dirty="0" smtClean="0">
                <a:latin typeface="+mn-ea"/>
              </a:rPr>
              <a:t>, </a:t>
            </a:r>
            <a:r>
              <a:rPr lang="ko-KR" altLang="en-US" sz="3200" dirty="0" smtClean="0">
                <a:latin typeface="+mn-ea"/>
              </a:rPr>
              <a:t>캠핑이 유행이 됨</a:t>
            </a:r>
            <a:endParaRPr lang="en-US" altLang="ko-KR" sz="3200" dirty="0" smtClean="0">
              <a:latin typeface="+mn-ea"/>
            </a:endParaRPr>
          </a:p>
        </p:txBody>
      </p:sp>
      <p:sp>
        <p:nvSpPr>
          <p:cNvPr id="32" name="Freeform 26"/>
          <p:cNvSpPr/>
          <p:nvPr/>
        </p:nvSpPr>
        <p:spPr>
          <a:xfrm>
            <a:off x="-3962400" y="3793981"/>
            <a:ext cx="5240404" cy="5240404"/>
          </a:xfrm>
          <a:custGeom>
            <a:avLst/>
            <a:gdLst/>
            <a:ahLst/>
            <a:cxnLst/>
            <a:rect l="l" t="t" r="r" b="b"/>
            <a:pathLst>
              <a:path w="5930306" h="5930306">
                <a:moveTo>
                  <a:pt x="0" y="0"/>
                </a:moveTo>
                <a:lnTo>
                  <a:pt x="5930307" y="0"/>
                </a:lnTo>
                <a:lnTo>
                  <a:pt x="5930307" y="5930306"/>
                </a:lnTo>
                <a:lnTo>
                  <a:pt x="0" y="593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직사각형 17"/>
          <p:cNvSpPr/>
          <p:nvPr/>
        </p:nvSpPr>
        <p:spPr>
          <a:xfrm>
            <a:off x="4250179" y="6610176"/>
            <a:ext cx="101775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latin typeface="+mn-ea"/>
              </a:rPr>
              <a:t>캠핑에 대한 관심과 수요가 높아짐</a:t>
            </a:r>
            <a:endParaRPr lang="ko-KR" altLang="en-US" sz="4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427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151227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369434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16390160" y="9721495"/>
            <a:ext cx="112148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17242746" y="9374104"/>
            <a:ext cx="737414" cy="704305"/>
          </a:xfrm>
          <a:custGeom>
            <a:avLst/>
            <a:gdLst/>
            <a:ahLst/>
            <a:cxnLst/>
            <a:rect l="l" t="t" r="r" b="b"/>
            <a:pathLst>
              <a:path w="737414" h="704305">
                <a:moveTo>
                  <a:pt x="0" y="0"/>
                </a:moveTo>
                <a:lnTo>
                  <a:pt x="737413" y="0"/>
                </a:lnTo>
                <a:lnTo>
                  <a:pt x="737413" y="704306"/>
                </a:lnTo>
                <a:lnTo>
                  <a:pt x="0" y="70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5"/>
          <p:cNvSpPr txBox="1"/>
          <p:nvPr/>
        </p:nvSpPr>
        <p:spPr>
          <a:xfrm>
            <a:off x="849536" y="1539919"/>
            <a:ext cx="109347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10000" spc="-1149" dirty="0">
                <a:solidFill>
                  <a:srgbClr val="000000"/>
                </a:solidFill>
                <a:latin typeface="Open Sauce Light"/>
              </a:rPr>
              <a:t>Research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1028700" y="589214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project</a:t>
            </a:r>
          </a:p>
        </p:txBody>
      </p:sp>
      <p:sp>
        <p:nvSpPr>
          <p:cNvPr id="15" name="TextBox 7"/>
          <p:cNvSpPr txBox="1"/>
          <p:nvPr/>
        </p:nvSpPr>
        <p:spPr>
          <a:xfrm>
            <a:off x="13885571" y="9570398"/>
            <a:ext cx="2573629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Concept</a:t>
            </a:r>
          </a:p>
        </p:txBody>
      </p:sp>
      <p:sp>
        <p:nvSpPr>
          <p:cNvPr id="16" name="TextBox 8"/>
          <p:cNvSpPr txBox="1"/>
          <p:nvPr/>
        </p:nvSpPr>
        <p:spPr>
          <a:xfrm>
            <a:off x="1058008" y="9570398"/>
            <a:ext cx="188938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Subject selection</a:t>
            </a:r>
          </a:p>
        </p:txBody>
      </p:sp>
      <p:sp>
        <p:nvSpPr>
          <p:cNvPr id="17" name="TextBox 10"/>
          <p:cNvSpPr txBox="1"/>
          <p:nvPr/>
        </p:nvSpPr>
        <p:spPr>
          <a:xfrm>
            <a:off x="6513872" y="9570398"/>
            <a:ext cx="207910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Brand Introduction</a:t>
            </a:r>
          </a:p>
        </p:txBody>
      </p:sp>
      <p:sp>
        <p:nvSpPr>
          <p:cNvPr id="24" name="TextBox 11"/>
          <p:cNvSpPr txBox="1"/>
          <p:nvPr/>
        </p:nvSpPr>
        <p:spPr>
          <a:xfrm>
            <a:off x="9338953" y="9570398"/>
            <a:ext cx="226374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Reason for selection</a:t>
            </a:r>
          </a:p>
        </p:txBody>
      </p:sp>
      <p:sp>
        <p:nvSpPr>
          <p:cNvPr id="25" name="TextBox 11"/>
          <p:cNvSpPr txBox="1"/>
          <p:nvPr/>
        </p:nvSpPr>
        <p:spPr>
          <a:xfrm>
            <a:off x="11730792" y="9570398"/>
            <a:ext cx="226374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Open Sauce Heavy" panose="020B0600000101010101" charset="0"/>
              </a:rPr>
              <a:t>Research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3641900" y="9582099"/>
            <a:ext cx="2079106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Brand Selection</a:t>
            </a:r>
          </a:p>
        </p:txBody>
      </p:sp>
      <p:sp>
        <p:nvSpPr>
          <p:cNvPr id="19" name="TextBox 12"/>
          <p:cNvSpPr txBox="1"/>
          <p:nvPr/>
        </p:nvSpPr>
        <p:spPr>
          <a:xfrm>
            <a:off x="5867400" y="2552700"/>
            <a:ext cx="3886200" cy="315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3600" b="1" dirty="0" smtClean="0">
                <a:solidFill>
                  <a:srgbClr val="000000"/>
                </a:solidFill>
                <a:latin typeface="+mn-ea"/>
              </a:rPr>
              <a:t>리서치 트렌드</a:t>
            </a:r>
            <a:endParaRPr lang="en-US" sz="36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24200" y="4638727"/>
            <a:ext cx="43591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latin typeface="+mn-ea"/>
              </a:rPr>
              <a:t>캠핑 </a:t>
            </a:r>
            <a:r>
              <a:rPr lang="ko-KR" altLang="en-US" sz="3200" b="1" dirty="0" smtClean="0">
                <a:latin typeface="+mn-ea"/>
              </a:rPr>
              <a:t>장비의 간소화</a:t>
            </a:r>
            <a:endParaRPr lang="ko-KR" altLang="en-US" sz="3200" b="1" dirty="0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069939" y="4664937"/>
            <a:ext cx="50848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latin typeface="+mn-ea"/>
              </a:rPr>
              <a:t>감성이 동반되는 텐트</a:t>
            </a:r>
            <a:endParaRPr lang="ko-KR" altLang="en-US" sz="3200" b="1" dirty="0"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883468" y="6019044"/>
            <a:ext cx="6840564" cy="2349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ts val="4400"/>
              </a:lnSpc>
            </a:pPr>
            <a:r>
              <a:rPr lang="ko-KR" altLang="en-US" sz="3200" dirty="0" smtClean="0">
                <a:latin typeface="+mn-ea"/>
              </a:rPr>
              <a:t>복잡한 설치로 진입장벽이 높았지만</a:t>
            </a:r>
            <a:endParaRPr lang="en-US" altLang="ko-KR" sz="3200" dirty="0" smtClean="0">
              <a:latin typeface="+mn-ea"/>
            </a:endParaRPr>
          </a:p>
          <a:p>
            <a:pPr algn="dist">
              <a:lnSpc>
                <a:spcPts val="4400"/>
              </a:lnSpc>
            </a:pPr>
            <a:r>
              <a:rPr lang="ko-KR" altLang="en-US" sz="3200" dirty="0">
                <a:latin typeface="+mn-ea"/>
              </a:rPr>
              <a:t>초보들도 편하게 이용할 수 </a:t>
            </a:r>
            <a:r>
              <a:rPr lang="ko-KR" altLang="en-US" sz="3200" dirty="0" smtClean="0">
                <a:latin typeface="+mn-ea"/>
              </a:rPr>
              <a:t>있게끔</a:t>
            </a:r>
            <a:endParaRPr lang="en-US" altLang="ko-KR" sz="3200" dirty="0" smtClean="0">
              <a:latin typeface="+mn-ea"/>
            </a:endParaRPr>
          </a:p>
          <a:p>
            <a:pPr algn="dist">
              <a:lnSpc>
                <a:spcPts val="4400"/>
              </a:lnSpc>
            </a:pPr>
            <a:r>
              <a:rPr lang="ko-KR" altLang="en-US" sz="3200" dirty="0" smtClean="0">
                <a:latin typeface="+mn-ea"/>
              </a:rPr>
              <a:t>제품들의 우수한 품질로 설치의</a:t>
            </a:r>
            <a:r>
              <a:rPr lang="en-US" altLang="ko-KR" sz="3200" dirty="0">
                <a:latin typeface="+mn-ea"/>
              </a:rPr>
              <a:t> </a:t>
            </a:r>
            <a:r>
              <a:rPr lang="ko-KR" altLang="en-US" sz="3200" dirty="0" smtClean="0">
                <a:latin typeface="+mn-ea"/>
              </a:rPr>
              <a:t>간소로 캠핑의 대중성이 높아짐 </a:t>
            </a:r>
            <a:endParaRPr lang="ko-KR" altLang="en-US" sz="3200" dirty="0">
              <a:latin typeface="+mn-ea"/>
            </a:endParaRPr>
          </a:p>
        </p:txBody>
      </p:sp>
      <p:sp>
        <p:nvSpPr>
          <p:cNvPr id="35" name="AutoShape 3"/>
          <p:cNvSpPr/>
          <p:nvPr/>
        </p:nvSpPr>
        <p:spPr>
          <a:xfrm>
            <a:off x="2205304" y="5396666"/>
            <a:ext cx="1353806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"/>
          <p:cNvSpPr/>
          <p:nvPr/>
        </p:nvSpPr>
        <p:spPr>
          <a:xfrm>
            <a:off x="9144000" y="4381500"/>
            <a:ext cx="0" cy="4397029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직사각형 20"/>
          <p:cNvSpPr/>
          <p:nvPr/>
        </p:nvSpPr>
        <p:spPr>
          <a:xfrm>
            <a:off x="9694083" y="5987280"/>
            <a:ext cx="6337160" cy="2349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400"/>
              </a:lnSpc>
            </a:pPr>
            <a:r>
              <a:rPr lang="ko-KR" altLang="en-US" sz="3200" dirty="0">
                <a:latin typeface="+mn-ea"/>
              </a:rPr>
              <a:t>원목제품이나 알 전구 </a:t>
            </a:r>
            <a:r>
              <a:rPr lang="ko-KR" altLang="en-US" sz="3200" dirty="0" smtClean="0">
                <a:latin typeface="+mn-ea"/>
              </a:rPr>
              <a:t>등 잘 </a:t>
            </a:r>
            <a:r>
              <a:rPr lang="ko-KR" altLang="en-US" sz="3200" dirty="0">
                <a:latin typeface="+mn-ea"/>
              </a:rPr>
              <a:t>세팅 </a:t>
            </a:r>
            <a:r>
              <a:rPr lang="ko-KR" altLang="en-US" sz="3200" spc="300" dirty="0">
                <a:latin typeface="+mn-ea"/>
              </a:rPr>
              <a:t>된 다양한 장비 </a:t>
            </a:r>
            <a:r>
              <a:rPr lang="ko-KR" altLang="en-US" sz="3200" spc="300" dirty="0" smtClean="0">
                <a:latin typeface="+mn-ea"/>
              </a:rPr>
              <a:t>사이에서 설정 </a:t>
            </a:r>
            <a:r>
              <a:rPr lang="ko-KR" altLang="en-US" sz="3200" dirty="0" smtClean="0">
                <a:latin typeface="+mn-ea"/>
              </a:rPr>
              <a:t>샷을  </a:t>
            </a:r>
            <a:r>
              <a:rPr lang="ko-KR" altLang="en-US" sz="3200" dirty="0">
                <a:latin typeface="+mn-ea"/>
              </a:rPr>
              <a:t>찍는 </a:t>
            </a:r>
            <a:r>
              <a:rPr lang="ko-KR" altLang="en-US" sz="3200" dirty="0" err="1" smtClean="0">
                <a:latin typeface="+mn-ea"/>
              </a:rPr>
              <a:t>캠퍼들이</a:t>
            </a:r>
            <a:r>
              <a:rPr lang="ko-KR" altLang="en-US" sz="3200" dirty="0" smtClean="0">
                <a:latin typeface="+mn-ea"/>
              </a:rPr>
              <a:t> 늘어나 미적 요소가 </a:t>
            </a:r>
            <a:r>
              <a:rPr lang="ko-KR" altLang="en-US" sz="3200" dirty="0" err="1">
                <a:latin typeface="+mn-ea"/>
              </a:rPr>
              <a:t>중요해짐</a:t>
            </a:r>
            <a:endParaRPr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84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151227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3843480"/>
            <a:ext cx="1844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16390160" y="9721495"/>
            <a:ext cx="112148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rot="5400000">
            <a:off x="17242746" y="9374104"/>
            <a:ext cx="737414" cy="704305"/>
          </a:xfrm>
          <a:custGeom>
            <a:avLst/>
            <a:gdLst/>
            <a:ahLst/>
            <a:cxnLst/>
            <a:rect l="l" t="t" r="r" b="b"/>
            <a:pathLst>
              <a:path w="737414" h="704305">
                <a:moveTo>
                  <a:pt x="0" y="0"/>
                </a:moveTo>
                <a:lnTo>
                  <a:pt x="737413" y="0"/>
                </a:lnTo>
                <a:lnTo>
                  <a:pt x="737413" y="704306"/>
                </a:lnTo>
                <a:lnTo>
                  <a:pt x="0" y="70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49536" y="1539919"/>
            <a:ext cx="109347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10000" spc="-1149" dirty="0">
                <a:solidFill>
                  <a:srgbClr val="000000"/>
                </a:solidFill>
                <a:latin typeface="Open Sauce Light"/>
              </a:rPr>
              <a:t>Concept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1028700" y="589214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project</a:t>
            </a:r>
          </a:p>
        </p:txBody>
      </p:sp>
      <p:sp>
        <p:nvSpPr>
          <p:cNvPr id="21" name="TextBox 12"/>
          <p:cNvSpPr txBox="1"/>
          <p:nvPr/>
        </p:nvSpPr>
        <p:spPr>
          <a:xfrm>
            <a:off x="5713955" y="2693763"/>
            <a:ext cx="3430045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3600" b="1" dirty="0" smtClean="0">
                <a:solidFill>
                  <a:srgbClr val="000000"/>
                </a:solidFill>
                <a:latin typeface="+mn-ea"/>
              </a:rPr>
              <a:t>컨셉 및 방향성</a:t>
            </a:r>
            <a:endParaRPr lang="en-US" sz="36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TextBox 12"/>
          <p:cNvSpPr txBox="1"/>
          <p:nvPr/>
        </p:nvSpPr>
        <p:spPr>
          <a:xfrm>
            <a:off x="4114800" y="6626106"/>
            <a:ext cx="96012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en-US" altLang="ko-KR" sz="16600" dirty="0" smtClean="0">
                <a:solidFill>
                  <a:srgbClr val="000000"/>
                </a:solidFill>
                <a:latin typeface="Open Sauce Medium" panose="020B0600000101010101" charset="0"/>
                <a:ea typeface="아리따-돋움4.0(OTF)-SemiBold" panose="02020603020101020101" pitchFamily="18" charset="-127"/>
              </a:rPr>
              <a:t>High-end</a:t>
            </a:r>
            <a:endParaRPr lang="en-US" sz="16600" dirty="0">
              <a:solidFill>
                <a:srgbClr val="000000"/>
              </a:solidFill>
              <a:latin typeface="Open Sauce Medium" panose="020B0600000101010101" charset="0"/>
              <a:ea typeface="아리따-돋움4.0(OTF)-SemiBold" panose="02020603020101020101" pitchFamily="18" charset="-127"/>
            </a:endParaRPr>
          </a:p>
        </p:txBody>
      </p:sp>
      <p:sp>
        <p:nvSpPr>
          <p:cNvPr id="30" name="TextBox 12"/>
          <p:cNvSpPr txBox="1"/>
          <p:nvPr/>
        </p:nvSpPr>
        <p:spPr>
          <a:xfrm>
            <a:off x="3488376" y="7888666"/>
            <a:ext cx="10854047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+mn-ea"/>
              </a:rPr>
              <a:t>비슷한 기능을 가진 기종 중에서 기능이 가장 우수한 제품</a:t>
            </a:r>
            <a:endParaRPr lang="en-US" sz="3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13885571" y="9570398"/>
            <a:ext cx="2573629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Open Sauce Heavy" panose="020B0600000101010101" charset="0"/>
              </a:rPr>
              <a:t>Concept</a:t>
            </a:r>
          </a:p>
        </p:txBody>
      </p:sp>
      <p:sp>
        <p:nvSpPr>
          <p:cNvPr id="20" name="TextBox 8"/>
          <p:cNvSpPr txBox="1"/>
          <p:nvPr/>
        </p:nvSpPr>
        <p:spPr>
          <a:xfrm>
            <a:off x="1058008" y="9570398"/>
            <a:ext cx="188938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Subject selection</a:t>
            </a:r>
          </a:p>
        </p:txBody>
      </p:sp>
      <p:sp>
        <p:nvSpPr>
          <p:cNvPr id="22" name="TextBox 10"/>
          <p:cNvSpPr txBox="1"/>
          <p:nvPr/>
        </p:nvSpPr>
        <p:spPr>
          <a:xfrm>
            <a:off x="6513872" y="9570398"/>
            <a:ext cx="207910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Brand Introduction</a:t>
            </a:r>
          </a:p>
        </p:txBody>
      </p:sp>
      <p:sp>
        <p:nvSpPr>
          <p:cNvPr id="23" name="TextBox 11"/>
          <p:cNvSpPr txBox="1"/>
          <p:nvPr/>
        </p:nvSpPr>
        <p:spPr>
          <a:xfrm>
            <a:off x="9338953" y="9570398"/>
            <a:ext cx="226374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Reason for selection</a:t>
            </a:r>
          </a:p>
        </p:txBody>
      </p:sp>
      <p:sp>
        <p:nvSpPr>
          <p:cNvPr id="24" name="TextBox 11"/>
          <p:cNvSpPr txBox="1"/>
          <p:nvPr/>
        </p:nvSpPr>
        <p:spPr>
          <a:xfrm>
            <a:off x="11730792" y="9570398"/>
            <a:ext cx="2263742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Research</a:t>
            </a:r>
          </a:p>
        </p:txBody>
      </p:sp>
      <p:sp>
        <p:nvSpPr>
          <p:cNvPr id="25" name="TextBox 10"/>
          <p:cNvSpPr txBox="1"/>
          <p:nvPr/>
        </p:nvSpPr>
        <p:spPr>
          <a:xfrm>
            <a:off x="3641900" y="9582099"/>
            <a:ext cx="2079106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Brand Selection</a:t>
            </a:r>
          </a:p>
        </p:txBody>
      </p:sp>
    </p:spTree>
    <p:extLst>
      <p:ext uri="{BB962C8B-B14F-4D97-AF65-F5344CB8AC3E}">
        <p14:creationId xmlns:p14="http://schemas.microsoft.com/office/powerpoint/2010/main" val="182347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"/>
          <p:cNvSpPr txBox="1"/>
          <p:nvPr/>
        </p:nvSpPr>
        <p:spPr>
          <a:xfrm>
            <a:off x="914400" y="606567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</a:t>
            </a:r>
            <a:r>
              <a:rPr lang="en-US" sz="2800" dirty="0" smtClean="0">
                <a:solidFill>
                  <a:srgbClr val="000000"/>
                </a:solidFill>
                <a:latin typeface="Open Sauce Medium"/>
              </a:rPr>
              <a:t>project</a:t>
            </a:r>
            <a:endParaRPr lang="en-US" sz="2800" dirty="0">
              <a:solidFill>
                <a:srgbClr val="000000"/>
              </a:solidFill>
              <a:latin typeface="Open Sauce Medium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2552700"/>
            <a:ext cx="624198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1098480" y="5143500"/>
            <a:ext cx="10287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/>
          <p:cNvSpPr txBox="1"/>
          <p:nvPr/>
        </p:nvSpPr>
        <p:spPr>
          <a:xfrm>
            <a:off x="914400" y="1144137"/>
            <a:ext cx="109347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6000" spc="-300" dirty="0" smtClean="0">
                <a:solidFill>
                  <a:srgbClr val="000000"/>
                </a:solidFill>
                <a:latin typeface="Open Sauce Light"/>
              </a:rPr>
              <a:t>Layer</a:t>
            </a:r>
            <a:endParaRPr lang="en-US" altLang="ko-KR" sz="6000" spc="-3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3276600" y="1683900"/>
            <a:ext cx="5569907" cy="315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3600" b="1" dirty="0" smtClean="0">
                <a:solidFill>
                  <a:srgbClr val="000000"/>
                </a:solidFill>
                <a:latin typeface="+mn-ea"/>
              </a:rPr>
              <a:t>레이아웃</a:t>
            </a:r>
            <a:endParaRPr lang="en-US" sz="36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867" y="99877"/>
            <a:ext cx="4114800" cy="1011554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77279" y="4291864"/>
            <a:ext cx="5364664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6000" b="1" spc="-300" dirty="0" err="1">
                <a:solidFill>
                  <a:srgbClr val="000000"/>
                </a:solidFill>
                <a:latin typeface="Open Sauce Light"/>
              </a:rPr>
              <a:t>PC_standard</a:t>
            </a:r>
            <a:r>
              <a:rPr lang="en-US" altLang="ko-KR" sz="6000" spc="-300" dirty="0">
                <a:solidFill>
                  <a:srgbClr val="000000"/>
                </a:solidFill>
                <a:latin typeface="Open Sauce Light"/>
              </a:rPr>
              <a:t>  </a:t>
            </a:r>
            <a:r>
              <a:rPr lang="en-US" altLang="ko-KR" sz="4400" spc="-300" dirty="0" smtClean="0">
                <a:solidFill>
                  <a:srgbClr val="000000"/>
                </a:solidFill>
                <a:latin typeface="Open Sauce Light"/>
              </a:rPr>
              <a:t>min-width </a:t>
            </a:r>
            <a:r>
              <a:rPr lang="en-US" altLang="ko-KR" sz="4400" spc="-300" dirty="0" smtClean="0">
                <a:solidFill>
                  <a:srgbClr val="000000"/>
                </a:solidFill>
                <a:latin typeface="Open Sauce Light"/>
              </a:rPr>
              <a:t>1200</a:t>
            </a:r>
            <a:endParaRPr lang="en-US" altLang="ko-KR" sz="4400" spc="-3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2351" y="6450683"/>
            <a:ext cx="5300967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6000" b="1" spc="-300" dirty="0" err="1" smtClean="0">
                <a:solidFill>
                  <a:srgbClr val="000000"/>
                </a:solidFill>
                <a:latin typeface="Open Sauce Light"/>
              </a:rPr>
              <a:t>Mo</a:t>
            </a:r>
            <a:r>
              <a:rPr lang="en-US" altLang="ko-KR" sz="6000" b="1" spc="-300" dirty="0" err="1">
                <a:solidFill>
                  <a:srgbClr val="000000"/>
                </a:solidFill>
                <a:latin typeface="Open Sauce Light"/>
              </a:rPr>
              <a:t>_standard</a:t>
            </a:r>
            <a:r>
              <a:rPr lang="en-US" altLang="ko-KR" sz="6000" b="1" spc="-3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altLang="ko-KR" sz="6000" spc="-300" dirty="0">
                <a:solidFill>
                  <a:srgbClr val="000000"/>
                </a:solidFill>
                <a:latin typeface="Open Sauce Light"/>
              </a:rPr>
              <a:t> </a:t>
            </a:r>
            <a:r>
              <a:rPr lang="en-US" altLang="ko-KR" sz="4800" spc="-300" dirty="0" smtClean="0">
                <a:solidFill>
                  <a:srgbClr val="000000"/>
                </a:solidFill>
                <a:latin typeface="Open Sauce Light"/>
              </a:rPr>
              <a:t>max-width 1199</a:t>
            </a:r>
            <a:endParaRPr lang="en-US" altLang="ko-KR" sz="4800" spc="-300" dirty="0">
              <a:solidFill>
                <a:srgbClr val="000000"/>
              </a:solidFill>
              <a:latin typeface="Open Sauce Light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2693" y="85726"/>
            <a:ext cx="2753183" cy="10129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"/>
          <p:cNvSpPr txBox="1"/>
          <p:nvPr/>
        </p:nvSpPr>
        <p:spPr>
          <a:xfrm>
            <a:off x="914400" y="606567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</a:t>
            </a:r>
            <a:r>
              <a:rPr lang="en-US" sz="2800" dirty="0" smtClean="0">
                <a:solidFill>
                  <a:srgbClr val="000000"/>
                </a:solidFill>
                <a:latin typeface="Open Sauce Medium"/>
              </a:rPr>
              <a:t>project</a:t>
            </a:r>
            <a:endParaRPr lang="en-US" sz="2800" dirty="0">
              <a:solidFill>
                <a:srgbClr val="000000"/>
              </a:solidFill>
              <a:latin typeface="Open Sauce Medium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2552700"/>
            <a:ext cx="1253343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7385170" y="5138737"/>
            <a:ext cx="10287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 rot="-10800000">
            <a:off x="13313832" y="1028700"/>
            <a:ext cx="1102874" cy="1053357"/>
          </a:xfrm>
          <a:custGeom>
            <a:avLst/>
            <a:gdLst/>
            <a:ahLst/>
            <a:cxnLst/>
            <a:rect l="l" t="t" r="r" b="b"/>
            <a:pathLst>
              <a:path w="1102874" h="1053357">
                <a:moveTo>
                  <a:pt x="0" y="0"/>
                </a:moveTo>
                <a:lnTo>
                  <a:pt x="1102874" y="0"/>
                </a:lnTo>
                <a:lnTo>
                  <a:pt x="1102874" y="1053357"/>
                </a:lnTo>
                <a:lnTo>
                  <a:pt x="0" y="1053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5"/>
          <p:cNvSpPr txBox="1"/>
          <p:nvPr/>
        </p:nvSpPr>
        <p:spPr>
          <a:xfrm>
            <a:off x="914400" y="1144137"/>
            <a:ext cx="109347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6000" spc="-300" dirty="0" smtClean="0">
                <a:solidFill>
                  <a:srgbClr val="000000"/>
                </a:solidFill>
                <a:latin typeface="Open Sauce Light"/>
              </a:rPr>
              <a:t>Layer</a:t>
            </a:r>
            <a:endParaRPr lang="en-US" altLang="ko-KR" sz="6000" spc="-3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3276600" y="1683900"/>
            <a:ext cx="5569907" cy="315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en-US" altLang="ko-KR" sz="3600" b="1" dirty="0" smtClean="0">
                <a:solidFill>
                  <a:srgbClr val="000000"/>
                </a:solidFill>
                <a:latin typeface="+mn-ea"/>
              </a:rPr>
              <a:t>Pc_</a:t>
            </a:r>
            <a:r>
              <a:rPr lang="ko-KR" altLang="en-US" sz="3600" b="1" dirty="0" smtClean="0">
                <a:solidFill>
                  <a:srgbClr val="000000"/>
                </a:solidFill>
                <a:latin typeface="+mn-ea"/>
              </a:rPr>
              <a:t>레이아웃</a:t>
            </a:r>
            <a:endParaRPr lang="en-US" sz="36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88"/>
          <a:stretch/>
        </p:blipFill>
        <p:spPr>
          <a:xfrm>
            <a:off x="954827" y="3238500"/>
            <a:ext cx="10918222" cy="60960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811000" y="7888234"/>
            <a:ext cx="50848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latin typeface="+mn-ea"/>
              </a:rPr>
              <a:t>메인 </a:t>
            </a:r>
            <a:r>
              <a:rPr lang="en-US" altLang="ko-KR" sz="3200" b="1" dirty="0" smtClean="0">
                <a:latin typeface="+mn-ea"/>
              </a:rPr>
              <a:t>Banner</a:t>
            </a:r>
            <a:endParaRPr lang="ko-KR" altLang="en-US" sz="3200" b="1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106400" y="8606737"/>
            <a:ext cx="6337160" cy="605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400"/>
              </a:lnSpc>
            </a:pPr>
            <a:r>
              <a:rPr lang="ko-KR" altLang="en-US" sz="3200" smtClean="0">
                <a:latin typeface="+mn-ea"/>
              </a:rPr>
              <a:t>영상 및 이미지 삽입</a:t>
            </a:r>
            <a:endParaRPr lang="ko-KR" altLang="en-US" sz="3200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106400" y="6624003"/>
            <a:ext cx="6337160" cy="605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400"/>
              </a:lnSpc>
            </a:pPr>
            <a:r>
              <a:rPr lang="ko-KR" altLang="en-US" sz="3200" dirty="0" err="1" smtClean="0">
                <a:latin typeface="+mn-ea"/>
              </a:rPr>
              <a:t>스와니</a:t>
            </a:r>
            <a:r>
              <a:rPr lang="ko-KR" altLang="en-US" sz="3200" dirty="0" smtClean="0">
                <a:latin typeface="+mn-ea"/>
              </a:rPr>
              <a:t> </a:t>
            </a:r>
            <a:r>
              <a:rPr lang="ko-KR" altLang="en-US" sz="3200" dirty="0" err="1" smtClean="0">
                <a:latin typeface="+mn-ea"/>
              </a:rPr>
              <a:t>엘로우</a:t>
            </a:r>
            <a:r>
              <a:rPr lang="ko-KR" altLang="en-US" sz="3200" dirty="0" smtClean="0">
                <a:latin typeface="+mn-ea"/>
              </a:rPr>
              <a:t> 포인트</a:t>
            </a:r>
            <a:endParaRPr lang="ko-KR" altLang="en-US" sz="3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658600" y="5905500"/>
            <a:ext cx="50848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latin typeface="+mn-ea"/>
              </a:rPr>
              <a:t>메인 </a:t>
            </a:r>
            <a:r>
              <a:rPr lang="en-US" altLang="ko-KR" sz="3200" b="1" dirty="0" smtClean="0">
                <a:latin typeface="+mn-ea"/>
              </a:rPr>
              <a:t>Menu</a:t>
            </a:r>
            <a:endParaRPr lang="ko-KR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067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88"/>
          <a:stretch/>
        </p:blipFill>
        <p:spPr>
          <a:xfrm>
            <a:off x="954827" y="3238500"/>
            <a:ext cx="10918222" cy="6096000"/>
          </a:xfrm>
          <a:prstGeom prst="rect">
            <a:avLst/>
          </a:prstGeom>
        </p:spPr>
      </p:pic>
      <p:sp>
        <p:nvSpPr>
          <p:cNvPr id="15" name="TextBox 7"/>
          <p:cNvSpPr txBox="1"/>
          <p:nvPr/>
        </p:nvSpPr>
        <p:spPr>
          <a:xfrm>
            <a:off x="914400" y="606567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</a:t>
            </a:r>
            <a:r>
              <a:rPr lang="en-US" sz="2800" dirty="0" smtClean="0">
                <a:solidFill>
                  <a:srgbClr val="000000"/>
                </a:solidFill>
                <a:latin typeface="Open Sauce Medium"/>
              </a:rPr>
              <a:t>project</a:t>
            </a:r>
            <a:endParaRPr lang="en-US" sz="2800" dirty="0">
              <a:solidFill>
                <a:srgbClr val="000000"/>
              </a:solidFill>
              <a:latin typeface="Open Sauce Medium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2552700"/>
            <a:ext cx="1253343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7385170" y="5138737"/>
            <a:ext cx="10287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 rot="-10800000">
            <a:off x="13313832" y="1028700"/>
            <a:ext cx="1102874" cy="1053357"/>
          </a:xfrm>
          <a:custGeom>
            <a:avLst/>
            <a:gdLst/>
            <a:ahLst/>
            <a:cxnLst/>
            <a:rect l="l" t="t" r="r" b="b"/>
            <a:pathLst>
              <a:path w="1102874" h="1053357">
                <a:moveTo>
                  <a:pt x="0" y="0"/>
                </a:moveTo>
                <a:lnTo>
                  <a:pt x="1102874" y="0"/>
                </a:lnTo>
                <a:lnTo>
                  <a:pt x="1102874" y="1053357"/>
                </a:lnTo>
                <a:lnTo>
                  <a:pt x="0" y="1053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5"/>
          <p:cNvSpPr txBox="1"/>
          <p:nvPr/>
        </p:nvSpPr>
        <p:spPr>
          <a:xfrm>
            <a:off x="914400" y="1144137"/>
            <a:ext cx="109347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6000" spc="-300" dirty="0" smtClean="0">
                <a:solidFill>
                  <a:srgbClr val="000000"/>
                </a:solidFill>
                <a:latin typeface="Open Sauce Light"/>
              </a:rPr>
              <a:t>Layer</a:t>
            </a:r>
            <a:endParaRPr lang="en-US" altLang="ko-KR" sz="6000" spc="-300" dirty="0">
              <a:solidFill>
                <a:srgbClr val="000000"/>
              </a:solidFill>
              <a:latin typeface="Open Sauce Ligh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19" b="53786"/>
          <a:stretch/>
        </p:blipFill>
        <p:spPr>
          <a:xfrm>
            <a:off x="546979" y="3238500"/>
            <a:ext cx="11428030" cy="643227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1582400" y="6846627"/>
            <a:ext cx="50848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latin typeface="+mn-ea"/>
              </a:rPr>
              <a:t>이미지 효과</a:t>
            </a:r>
            <a:endParaRPr lang="ko-KR" altLang="en-US" sz="3200" b="1" dirty="0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030200" y="7549396"/>
            <a:ext cx="633716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ko-KR" sz="3200" dirty="0" smtClean="0">
                <a:latin typeface="+mn-ea"/>
              </a:rPr>
              <a:t>Hover</a:t>
            </a:r>
            <a:r>
              <a:rPr lang="ko-KR" altLang="en-US" sz="3200" dirty="0" smtClean="0">
                <a:latin typeface="+mn-ea"/>
              </a:rPr>
              <a:t>이미지 확대</a:t>
            </a:r>
            <a:endParaRPr lang="en-US" altLang="ko-KR" sz="3200" dirty="0" smtClean="0">
              <a:latin typeface="+mn-ea"/>
            </a:endParaRPr>
          </a:p>
          <a:p>
            <a:pPr>
              <a:lnSpc>
                <a:spcPts val="4400"/>
              </a:lnSpc>
            </a:pPr>
            <a:r>
              <a:rPr lang="ko-KR" altLang="en-US" sz="3200" dirty="0" smtClean="0">
                <a:latin typeface="+mn-ea"/>
              </a:rPr>
              <a:t>이미지 밝기 낮아짐</a:t>
            </a:r>
            <a:endParaRPr lang="en-US" altLang="ko-KR" sz="3200" dirty="0" smtClean="0">
              <a:latin typeface="+mn-ea"/>
            </a:endParaRPr>
          </a:p>
          <a:p>
            <a:pPr>
              <a:lnSpc>
                <a:spcPts val="4400"/>
              </a:lnSpc>
            </a:pPr>
            <a:r>
              <a:rPr lang="ko-KR" altLang="en-US" sz="3200" dirty="0" smtClean="0">
                <a:latin typeface="+mn-ea"/>
              </a:rPr>
              <a:t>글자 나타남</a:t>
            </a:r>
            <a:endParaRPr lang="ko-KR" altLang="en-US" sz="3200" dirty="0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954000" y="5564348"/>
            <a:ext cx="6337160" cy="605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400"/>
              </a:lnSpc>
            </a:pPr>
            <a:r>
              <a:rPr lang="ko-KR" altLang="en-US" sz="3200" smtClean="0">
                <a:latin typeface="+mn-ea"/>
              </a:rPr>
              <a:t>이미지가 상하로 </a:t>
            </a:r>
            <a:r>
              <a:rPr lang="ko-KR" altLang="en-US" sz="3200" dirty="0" err="1" smtClean="0">
                <a:latin typeface="+mn-ea"/>
              </a:rPr>
              <a:t>내려감</a:t>
            </a:r>
            <a:endParaRPr lang="ko-KR" altLang="en-US" sz="3200" dirty="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212576" y="4912709"/>
            <a:ext cx="3256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latin typeface="+mn-ea"/>
              </a:rPr>
              <a:t>카테고리</a:t>
            </a:r>
            <a:endParaRPr lang="ko-KR" altLang="en-US" sz="3200" b="1" dirty="0">
              <a:latin typeface="+mn-ea"/>
            </a:endParaRPr>
          </a:p>
        </p:txBody>
      </p:sp>
      <p:sp>
        <p:nvSpPr>
          <p:cNvPr id="28" name="TextBox 12"/>
          <p:cNvSpPr txBox="1"/>
          <p:nvPr/>
        </p:nvSpPr>
        <p:spPr>
          <a:xfrm>
            <a:off x="3276600" y="1683900"/>
            <a:ext cx="5569907" cy="315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en-US" altLang="ko-KR" sz="3600" b="1" dirty="0" smtClean="0">
                <a:solidFill>
                  <a:srgbClr val="000000"/>
                </a:solidFill>
                <a:latin typeface="+mn-ea"/>
              </a:rPr>
              <a:t>Pc_</a:t>
            </a:r>
            <a:r>
              <a:rPr lang="ko-KR" altLang="en-US" sz="3600" b="1" dirty="0" smtClean="0">
                <a:solidFill>
                  <a:srgbClr val="000000"/>
                </a:solidFill>
                <a:latin typeface="+mn-ea"/>
              </a:rPr>
              <a:t>레이아웃</a:t>
            </a:r>
            <a:endParaRPr lang="en-US" sz="3600" b="1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4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"/>
          <p:cNvSpPr txBox="1"/>
          <p:nvPr/>
        </p:nvSpPr>
        <p:spPr>
          <a:xfrm>
            <a:off x="914400" y="606567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</a:t>
            </a:r>
            <a:r>
              <a:rPr lang="en-US" sz="2800" dirty="0" smtClean="0">
                <a:solidFill>
                  <a:srgbClr val="000000"/>
                </a:solidFill>
                <a:latin typeface="Open Sauce Medium"/>
              </a:rPr>
              <a:t>project</a:t>
            </a:r>
            <a:endParaRPr lang="en-US" sz="2800" dirty="0">
              <a:solidFill>
                <a:srgbClr val="000000"/>
              </a:solidFill>
              <a:latin typeface="Open Sauce Medium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2552700"/>
            <a:ext cx="1253343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7385170" y="5138737"/>
            <a:ext cx="10287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 rot="-10800000">
            <a:off x="13313832" y="1028700"/>
            <a:ext cx="1102874" cy="1053357"/>
          </a:xfrm>
          <a:custGeom>
            <a:avLst/>
            <a:gdLst/>
            <a:ahLst/>
            <a:cxnLst/>
            <a:rect l="l" t="t" r="r" b="b"/>
            <a:pathLst>
              <a:path w="1102874" h="1053357">
                <a:moveTo>
                  <a:pt x="0" y="0"/>
                </a:moveTo>
                <a:lnTo>
                  <a:pt x="1102874" y="0"/>
                </a:lnTo>
                <a:lnTo>
                  <a:pt x="1102874" y="1053357"/>
                </a:lnTo>
                <a:lnTo>
                  <a:pt x="0" y="1053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5"/>
          <p:cNvSpPr txBox="1"/>
          <p:nvPr/>
        </p:nvSpPr>
        <p:spPr>
          <a:xfrm>
            <a:off x="914400" y="1144137"/>
            <a:ext cx="109347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6000" spc="-300" dirty="0" smtClean="0">
                <a:solidFill>
                  <a:srgbClr val="000000"/>
                </a:solidFill>
                <a:latin typeface="Open Sauce Light"/>
              </a:rPr>
              <a:t>Layer</a:t>
            </a:r>
            <a:endParaRPr lang="en-US" altLang="ko-KR" sz="6000" spc="-300" dirty="0">
              <a:solidFill>
                <a:srgbClr val="000000"/>
              </a:solidFill>
              <a:latin typeface="Open Sauce Ligh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61" b="27420"/>
          <a:stretch/>
        </p:blipFill>
        <p:spPr>
          <a:xfrm>
            <a:off x="1168296" y="2983267"/>
            <a:ext cx="10414104" cy="694273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555476" y="8111411"/>
            <a:ext cx="30274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latin typeface="+mn-ea"/>
              </a:rPr>
              <a:t>영상 이미지</a:t>
            </a:r>
            <a:endParaRPr lang="ko-KR" altLang="en-US" sz="3200" b="1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877800" y="8818607"/>
            <a:ext cx="6337160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400"/>
              </a:lnSpc>
            </a:pPr>
            <a:r>
              <a:rPr lang="ko-KR" altLang="en-US" sz="3200" dirty="0" smtClean="0">
                <a:latin typeface="+mn-ea"/>
              </a:rPr>
              <a:t>고정영상으로 스크롤 이동</a:t>
            </a:r>
            <a:endParaRPr lang="en-US" altLang="ko-KR" sz="3200" dirty="0" smtClean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877800" y="6523362"/>
            <a:ext cx="633716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ko-KR" sz="3200" dirty="0" smtClean="0">
                <a:latin typeface="+mn-ea"/>
              </a:rPr>
              <a:t>Hover</a:t>
            </a:r>
            <a:r>
              <a:rPr lang="ko-KR" altLang="en-US" sz="3200" dirty="0" smtClean="0">
                <a:latin typeface="+mn-ea"/>
              </a:rPr>
              <a:t>하면 이미지 변경</a:t>
            </a:r>
            <a:endParaRPr lang="en-US" altLang="ko-KR" sz="3200" dirty="0" smtClean="0">
              <a:latin typeface="+mn-ea"/>
            </a:endParaRPr>
          </a:p>
          <a:p>
            <a:pPr>
              <a:lnSpc>
                <a:spcPts val="4400"/>
              </a:lnSpc>
            </a:pPr>
            <a:r>
              <a:rPr lang="ko-KR" altLang="en-US" sz="3200" dirty="0">
                <a:latin typeface="+mn-ea"/>
              </a:rPr>
              <a:t>넘어가는 </a:t>
            </a:r>
            <a:r>
              <a:rPr lang="ko-KR" altLang="en-US" sz="3200" dirty="0" smtClean="0">
                <a:latin typeface="+mn-ea"/>
              </a:rPr>
              <a:t>애니메이션</a:t>
            </a:r>
            <a:endParaRPr lang="en-US" altLang="ko-KR" sz="3200" dirty="0">
              <a:latin typeface="+mn-ea"/>
            </a:endParaRPr>
          </a:p>
          <a:p>
            <a:pPr>
              <a:lnSpc>
                <a:spcPts val="4400"/>
              </a:lnSpc>
            </a:pPr>
            <a:endParaRPr lang="ko-KR" altLang="en-US" sz="3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374376" y="5933645"/>
            <a:ext cx="50848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latin typeface="+mn-ea"/>
              </a:rPr>
              <a:t>추천 </a:t>
            </a:r>
            <a:r>
              <a:rPr lang="en-US" altLang="ko-KR" sz="3200" b="1" dirty="0" smtClean="0">
                <a:latin typeface="+mn-ea"/>
              </a:rPr>
              <a:t>Menu</a:t>
            </a:r>
            <a:endParaRPr lang="ko-KR" altLang="en-US" sz="3200" b="1" dirty="0">
              <a:latin typeface="+mn-ea"/>
            </a:endParaRPr>
          </a:p>
        </p:txBody>
      </p:sp>
      <p:sp>
        <p:nvSpPr>
          <p:cNvPr id="28" name="TextBox 12"/>
          <p:cNvSpPr txBox="1"/>
          <p:nvPr/>
        </p:nvSpPr>
        <p:spPr>
          <a:xfrm>
            <a:off x="3276600" y="1683900"/>
            <a:ext cx="5569907" cy="315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en-US" altLang="ko-KR" sz="3600" b="1" dirty="0" smtClean="0">
                <a:solidFill>
                  <a:srgbClr val="000000"/>
                </a:solidFill>
                <a:latin typeface="+mn-ea"/>
              </a:rPr>
              <a:t>Pc_</a:t>
            </a:r>
            <a:r>
              <a:rPr lang="ko-KR" altLang="en-US" sz="3600" b="1" dirty="0" smtClean="0">
                <a:solidFill>
                  <a:srgbClr val="000000"/>
                </a:solidFill>
                <a:latin typeface="+mn-ea"/>
              </a:rPr>
              <a:t>레이아웃</a:t>
            </a:r>
            <a:endParaRPr lang="en-US" sz="3600" b="1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978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73071" r="463" b="-190"/>
          <a:stretch/>
        </p:blipFill>
        <p:spPr>
          <a:xfrm>
            <a:off x="1085413" y="2938172"/>
            <a:ext cx="10481747" cy="6987831"/>
          </a:xfrm>
          <a:prstGeom prst="rect">
            <a:avLst/>
          </a:prstGeom>
        </p:spPr>
      </p:pic>
      <p:sp>
        <p:nvSpPr>
          <p:cNvPr id="15" name="TextBox 7"/>
          <p:cNvSpPr txBox="1"/>
          <p:nvPr/>
        </p:nvSpPr>
        <p:spPr>
          <a:xfrm>
            <a:off x="914400" y="606567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</a:t>
            </a:r>
            <a:r>
              <a:rPr lang="en-US" sz="2800" dirty="0" smtClean="0">
                <a:solidFill>
                  <a:srgbClr val="000000"/>
                </a:solidFill>
                <a:latin typeface="Open Sauce Medium"/>
              </a:rPr>
              <a:t>project</a:t>
            </a:r>
            <a:endParaRPr lang="en-US" sz="2800" dirty="0">
              <a:solidFill>
                <a:srgbClr val="000000"/>
              </a:solidFill>
              <a:latin typeface="Open Sauce Medium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2552700"/>
            <a:ext cx="1253343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7385170" y="5138737"/>
            <a:ext cx="10287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 rot="-10800000">
            <a:off x="13313832" y="1028700"/>
            <a:ext cx="1102874" cy="1053357"/>
          </a:xfrm>
          <a:custGeom>
            <a:avLst/>
            <a:gdLst/>
            <a:ahLst/>
            <a:cxnLst/>
            <a:rect l="l" t="t" r="r" b="b"/>
            <a:pathLst>
              <a:path w="1102874" h="1053357">
                <a:moveTo>
                  <a:pt x="0" y="0"/>
                </a:moveTo>
                <a:lnTo>
                  <a:pt x="1102874" y="0"/>
                </a:lnTo>
                <a:lnTo>
                  <a:pt x="1102874" y="1053357"/>
                </a:lnTo>
                <a:lnTo>
                  <a:pt x="0" y="10533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5"/>
          <p:cNvSpPr txBox="1"/>
          <p:nvPr/>
        </p:nvSpPr>
        <p:spPr>
          <a:xfrm>
            <a:off x="914400" y="1144137"/>
            <a:ext cx="109347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6000" spc="-300" dirty="0" smtClean="0">
                <a:solidFill>
                  <a:srgbClr val="000000"/>
                </a:solidFill>
                <a:latin typeface="Open Sauce Light"/>
              </a:rPr>
              <a:t>Layer</a:t>
            </a:r>
            <a:endParaRPr lang="en-US" altLang="ko-KR" sz="6000" spc="-3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954000" y="7010733"/>
            <a:ext cx="6337160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400"/>
              </a:lnSpc>
            </a:pPr>
            <a:r>
              <a:rPr lang="ko-KR" altLang="en-US" sz="3200" dirty="0" err="1" smtClean="0">
                <a:latin typeface="+mn-ea"/>
              </a:rPr>
              <a:t>스와니</a:t>
            </a:r>
            <a:r>
              <a:rPr lang="ko-KR" altLang="en-US" sz="3200" dirty="0" smtClean="0">
                <a:latin typeface="+mn-ea"/>
              </a:rPr>
              <a:t> </a:t>
            </a:r>
            <a:r>
              <a:rPr lang="ko-KR" altLang="en-US" sz="3200" dirty="0" err="1" smtClean="0">
                <a:latin typeface="+mn-ea"/>
              </a:rPr>
              <a:t>엘로우</a:t>
            </a:r>
            <a:r>
              <a:rPr lang="ko-KR" altLang="en-US" sz="3200" dirty="0" smtClean="0">
                <a:latin typeface="+mn-ea"/>
              </a:rPr>
              <a:t> 포인트</a:t>
            </a:r>
            <a:endParaRPr lang="ko-KR" altLang="en-US" sz="32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617631" y="6292230"/>
            <a:ext cx="3713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smtClean="0">
                <a:latin typeface="+mn-ea"/>
              </a:rPr>
              <a:t>SNS </a:t>
            </a:r>
            <a:r>
              <a:rPr lang="ko-KR" altLang="en-US" sz="3200" b="1" dirty="0" smtClean="0">
                <a:latin typeface="+mn-ea"/>
              </a:rPr>
              <a:t>및 컬렉션</a:t>
            </a:r>
            <a:endParaRPr lang="ko-KR" altLang="en-US" sz="3200" b="1" dirty="0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954000" y="8879046"/>
            <a:ext cx="6337160" cy="605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400"/>
              </a:lnSpc>
            </a:pPr>
            <a:r>
              <a:rPr lang="ko-KR" altLang="en-US" sz="3200" dirty="0" smtClean="0">
                <a:latin typeface="+mn-ea"/>
              </a:rPr>
              <a:t>밑에서 위로 올라옴</a:t>
            </a:r>
            <a:endParaRPr lang="ko-KR" altLang="en-US" sz="3200" dirty="0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312831" y="8136126"/>
            <a:ext cx="3713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latin typeface="+mn-ea"/>
              </a:rPr>
              <a:t>이미지 효과</a:t>
            </a:r>
            <a:endParaRPr lang="ko-KR" altLang="en-US" sz="3200" b="1" dirty="0">
              <a:latin typeface="+mn-ea"/>
            </a:endParaRPr>
          </a:p>
        </p:txBody>
      </p:sp>
      <p:sp>
        <p:nvSpPr>
          <p:cNvPr id="27" name="TextBox 12"/>
          <p:cNvSpPr txBox="1"/>
          <p:nvPr/>
        </p:nvSpPr>
        <p:spPr>
          <a:xfrm>
            <a:off x="3276600" y="1683900"/>
            <a:ext cx="5569907" cy="315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en-US" altLang="ko-KR" sz="3600" b="1" dirty="0" smtClean="0">
                <a:solidFill>
                  <a:srgbClr val="000000"/>
                </a:solidFill>
                <a:latin typeface="+mn-ea"/>
              </a:rPr>
              <a:t>Pc_</a:t>
            </a:r>
            <a:r>
              <a:rPr lang="ko-KR" altLang="en-US" sz="3600" b="1" dirty="0" smtClean="0">
                <a:solidFill>
                  <a:srgbClr val="000000"/>
                </a:solidFill>
                <a:latin typeface="+mn-ea"/>
              </a:rPr>
              <a:t>레이아웃</a:t>
            </a:r>
            <a:endParaRPr lang="en-US" sz="3600" b="1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573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"/>
          <p:cNvSpPr txBox="1"/>
          <p:nvPr/>
        </p:nvSpPr>
        <p:spPr>
          <a:xfrm>
            <a:off x="914400" y="606567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</a:t>
            </a:r>
            <a:r>
              <a:rPr lang="en-US" sz="2800" dirty="0" smtClean="0">
                <a:solidFill>
                  <a:srgbClr val="000000"/>
                </a:solidFill>
                <a:latin typeface="Open Sauce Medium"/>
              </a:rPr>
              <a:t>project</a:t>
            </a:r>
            <a:endParaRPr lang="en-US" sz="2800" dirty="0">
              <a:solidFill>
                <a:srgbClr val="000000"/>
              </a:solidFill>
              <a:latin typeface="Open Sauce Medium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2552700"/>
            <a:ext cx="1253343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7385170" y="5138737"/>
            <a:ext cx="10287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 rot="-10800000">
            <a:off x="13313832" y="1028700"/>
            <a:ext cx="1102874" cy="1053357"/>
          </a:xfrm>
          <a:custGeom>
            <a:avLst/>
            <a:gdLst/>
            <a:ahLst/>
            <a:cxnLst/>
            <a:rect l="l" t="t" r="r" b="b"/>
            <a:pathLst>
              <a:path w="1102874" h="1053357">
                <a:moveTo>
                  <a:pt x="0" y="0"/>
                </a:moveTo>
                <a:lnTo>
                  <a:pt x="1102874" y="0"/>
                </a:lnTo>
                <a:lnTo>
                  <a:pt x="1102874" y="1053357"/>
                </a:lnTo>
                <a:lnTo>
                  <a:pt x="0" y="1053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5"/>
          <p:cNvSpPr txBox="1"/>
          <p:nvPr/>
        </p:nvSpPr>
        <p:spPr>
          <a:xfrm>
            <a:off x="914400" y="1144137"/>
            <a:ext cx="109347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6000" spc="-300" dirty="0" smtClean="0">
                <a:solidFill>
                  <a:srgbClr val="000000"/>
                </a:solidFill>
                <a:latin typeface="Open Sauce Light"/>
              </a:rPr>
              <a:t>Layer</a:t>
            </a:r>
            <a:endParaRPr lang="en-US" altLang="ko-KR" sz="6000" spc="-3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3276600" y="1683900"/>
            <a:ext cx="5569907" cy="315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en-US" altLang="ko-KR" sz="3600" b="1" dirty="0" smtClean="0">
                <a:solidFill>
                  <a:srgbClr val="000000"/>
                </a:solidFill>
                <a:latin typeface="+mn-ea"/>
              </a:rPr>
              <a:t>Mo_</a:t>
            </a:r>
            <a:r>
              <a:rPr lang="ko-KR" altLang="en-US" sz="3600" b="1" dirty="0" smtClean="0">
                <a:solidFill>
                  <a:srgbClr val="000000"/>
                </a:solidFill>
                <a:latin typeface="+mn-ea"/>
              </a:rPr>
              <a:t>레이아웃</a:t>
            </a:r>
            <a:endParaRPr lang="en-US" sz="36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811000" y="7964434"/>
            <a:ext cx="50848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latin typeface="+mn-ea"/>
              </a:rPr>
              <a:t>메인 </a:t>
            </a:r>
            <a:r>
              <a:rPr lang="en-US" altLang="ko-KR" sz="3200" b="1" dirty="0" smtClean="0">
                <a:latin typeface="+mn-ea"/>
              </a:rPr>
              <a:t>Banner</a:t>
            </a:r>
            <a:endParaRPr lang="ko-KR" altLang="en-US" sz="3200" b="1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106400" y="8682937"/>
            <a:ext cx="6337160" cy="605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400"/>
              </a:lnSpc>
            </a:pPr>
            <a:r>
              <a:rPr lang="ko-KR" altLang="en-US" sz="3200" dirty="0" smtClean="0">
                <a:latin typeface="+mn-ea"/>
              </a:rPr>
              <a:t>영상 및 이미지 동일</a:t>
            </a:r>
            <a:endParaRPr lang="ko-KR" altLang="en-US" sz="3200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106400" y="6700203"/>
            <a:ext cx="6337160" cy="605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400"/>
              </a:lnSpc>
            </a:pPr>
            <a:r>
              <a:rPr lang="ko-KR" altLang="en-US" sz="3200" dirty="0" smtClean="0">
                <a:latin typeface="+mn-ea"/>
              </a:rPr>
              <a:t>우측 상단 박스로 전환</a:t>
            </a:r>
            <a:endParaRPr lang="ko-KR" altLang="en-US" sz="3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658600" y="5981700"/>
            <a:ext cx="50848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latin typeface="+mn-ea"/>
              </a:rPr>
              <a:t>메인 </a:t>
            </a:r>
            <a:r>
              <a:rPr lang="en-US" altLang="ko-KR" sz="3200" b="1" dirty="0" smtClean="0">
                <a:latin typeface="+mn-ea"/>
              </a:rPr>
              <a:t>Menu</a:t>
            </a:r>
            <a:endParaRPr lang="ko-KR" altLang="en-US" sz="3200" b="1" dirty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68"/>
          <a:stretch/>
        </p:blipFill>
        <p:spPr>
          <a:xfrm>
            <a:off x="1712903" y="3957003"/>
            <a:ext cx="9492065" cy="472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8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151227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483870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16390160" y="9721495"/>
            <a:ext cx="112148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17242746" y="9374104"/>
            <a:ext cx="737414" cy="704305"/>
          </a:xfrm>
          <a:custGeom>
            <a:avLst/>
            <a:gdLst/>
            <a:ahLst/>
            <a:cxnLst/>
            <a:rect l="l" t="t" r="r" b="b"/>
            <a:pathLst>
              <a:path w="737414" h="704305">
                <a:moveTo>
                  <a:pt x="0" y="0"/>
                </a:moveTo>
                <a:lnTo>
                  <a:pt x="737413" y="0"/>
                </a:lnTo>
                <a:lnTo>
                  <a:pt x="737413" y="704306"/>
                </a:lnTo>
                <a:lnTo>
                  <a:pt x="0" y="70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885571" y="9570398"/>
            <a:ext cx="2573629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Concept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8008" y="9570398"/>
            <a:ext cx="188938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Subject selection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13872" y="9570398"/>
            <a:ext cx="207910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Brand 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38953" y="9570398"/>
            <a:ext cx="226374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Reason for selection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18623" y="6030106"/>
            <a:ext cx="4516268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3200" b="1" dirty="0" smtClean="0">
                <a:solidFill>
                  <a:srgbClr val="000000"/>
                </a:solidFill>
                <a:latin typeface="+mn-ea"/>
              </a:rPr>
              <a:t>주제 선정</a:t>
            </a:r>
            <a:endParaRPr lang="en-US" sz="32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304606" y="7577352"/>
            <a:ext cx="356403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239"/>
              </a:lnSpc>
              <a:spcBef>
                <a:spcPct val="0"/>
              </a:spcBef>
            </a:pPr>
            <a:r>
              <a:rPr lang="en-US" altLang="ko-KR" sz="3200" b="1" dirty="0" smtClean="0">
                <a:solidFill>
                  <a:srgbClr val="000000"/>
                </a:solidFill>
                <a:latin typeface="+mn-ea"/>
              </a:rPr>
              <a:t>Q &amp; A</a:t>
            </a:r>
            <a:endParaRPr lang="en-US" sz="32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98985" y="6030106"/>
            <a:ext cx="161963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Open Sauce Medium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77576" y="6030106"/>
            <a:ext cx="161963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uce Medium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84967" y="6030106"/>
            <a:ext cx="161963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uce Medium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77576" y="7577352"/>
            <a:ext cx="161963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uce Medium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84967" y="7577352"/>
            <a:ext cx="161963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uce Medium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8985" y="7577352"/>
            <a:ext cx="161963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Open Sauce Medium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93394" y="6030106"/>
            <a:ext cx="358511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3200" b="1" dirty="0" smtClean="0">
                <a:solidFill>
                  <a:srgbClr val="000000"/>
                </a:solidFill>
                <a:latin typeface="+mn-ea"/>
              </a:rPr>
              <a:t>브랜드 지정</a:t>
            </a:r>
            <a:endParaRPr lang="en-US" sz="32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300785" y="6030106"/>
            <a:ext cx="358511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3200" b="1" dirty="0" smtClean="0">
                <a:solidFill>
                  <a:srgbClr val="000000"/>
                </a:solidFill>
                <a:latin typeface="+mn-ea"/>
              </a:rPr>
              <a:t>브랜드 소개 </a:t>
            </a:r>
            <a:endParaRPr lang="en-US" sz="32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518623" y="7577352"/>
            <a:ext cx="358511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3200" b="1" dirty="0">
                <a:solidFill>
                  <a:srgbClr val="000000"/>
                </a:solidFill>
                <a:latin typeface="+mn-ea"/>
              </a:rPr>
              <a:t>브랜드 </a:t>
            </a:r>
            <a:r>
              <a:rPr lang="ko-KR" altLang="en-US" sz="3200" b="1" dirty="0" smtClean="0">
                <a:solidFill>
                  <a:srgbClr val="000000"/>
                </a:solidFill>
                <a:latin typeface="+mn-ea"/>
              </a:rPr>
              <a:t>지정 이유</a:t>
            </a:r>
            <a:endParaRPr lang="en-US" sz="32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997213" y="7577352"/>
            <a:ext cx="4956787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3200" b="1" dirty="0" smtClean="0">
                <a:solidFill>
                  <a:srgbClr val="000000"/>
                </a:solidFill>
                <a:latin typeface="+mn-ea"/>
              </a:rPr>
              <a:t>리서치</a:t>
            </a:r>
            <a:r>
              <a:rPr lang="en-US" altLang="ko-KR" sz="3200" b="1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3200" b="1" dirty="0">
                <a:solidFill>
                  <a:srgbClr val="000000"/>
                </a:solidFill>
                <a:latin typeface="+mn-ea"/>
              </a:rPr>
              <a:t>컨셉 및 </a:t>
            </a:r>
            <a:r>
              <a:rPr lang="ko-KR" altLang="en-US" sz="3200" b="1" dirty="0" smtClean="0">
                <a:solidFill>
                  <a:srgbClr val="000000"/>
                </a:solidFill>
                <a:latin typeface="+mn-ea"/>
              </a:rPr>
              <a:t>방향성</a:t>
            </a:r>
            <a:r>
              <a:rPr lang="en-US" altLang="ko-KR" sz="3200" b="1" dirty="0" smtClean="0">
                <a:solidFill>
                  <a:srgbClr val="000000"/>
                </a:solidFill>
                <a:latin typeface="+mn-ea"/>
              </a:rPr>
              <a:t>)</a:t>
            </a:r>
            <a:endParaRPr lang="en-US" sz="32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67722" y="1506523"/>
            <a:ext cx="16420179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10000" u="none" spc="-1149" dirty="0">
                <a:solidFill>
                  <a:srgbClr val="000000"/>
                </a:solidFill>
                <a:latin typeface="Open Sauce Light"/>
              </a:rPr>
              <a:t>TABLE OF </a:t>
            </a:r>
            <a:endParaRPr lang="en-US" sz="10000" u="none" spc="-1149" dirty="0" smtClean="0">
              <a:solidFill>
                <a:srgbClr val="000000"/>
              </a:solidFill>
              <a:latin typeface="Open Sauce Light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sz="10000" u="none" spc="-1149" dirty="0" smtClean="0">
                <a:solidFill>
                  <a:srgbClr val="000000"/>
                </a:solidFill>
                <a:latin typeface="Open Sauce Light"/>
              </a:rPr>
              <a:t>CONTENTS</a:t>
            </a:r>
            <a:endParaRPr lang="en-US" sz="10000" u="none" spc="-1149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4646300" y="-2303113"/>
            <a:ext cx="5930306" cy="5930306"/>
          </a:xfrm>
          <a:custGeom>
            <a:avLst/>
            <a:gdLst/>
            <a:ahLst/>
            <a:cxnLst/>
            <a:rect l="l" t="t" r="r" b="b"/>
            <a:pathLst>
              <a:path w="5930306" h="5930306">
                <a:moveTo>
                  <a:pt x="0" y="0"/>
                </a:moveTo>
                <a:lnTo>
                  <a:pt x="5930307" y="0"/>
                </a:lnTo>
                <a:lnTo>
                  <a:pt x="5930307" y="5930306"/>
                </a:lnTo>
                <a:lnTo>
                  <a:pt x="0" y="593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7"/>
          <p:cNvSpPr txBox="1"/>
          <p:nvPr/>
        </p:nvSpPr>
        <p:spPr>
          <a:xfrm>
            <a:off x="1028700" y="589214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project</a:t>
            </a:r>
          </a:p>
        </p:txBody>
      </p:sp>
      <p:sp>
        <p:nvSpPr>
          <p:cNvPr id="28" name="TextBox 11"/>
          <p:cNvSpPr txBox="1"/>
          <p:nvPr/>
        </p:nvSpPr>
        <p:spPr>
          <a:xfrm>
            <a:off x="11730792" y="9570398"/>
            <a:ext cx="2263742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Research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3641900" y="9582099"/>
            <a:ext cx="2079106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Brand Selection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"/>
          <p:cNvSpPr txBox="1"/>
          <p:nvPr/>
        </p:nvSpPr>
        <p:spPr>
          <a:xfrm>
            <a:off x="914400" y="606567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</a:t>
            </a:r>
            <a:r>
              <a:rPr lang="en-US" sz="2800" dirty="0" smtClean="0">
                <a:solidFill>
                  <a:srgbClr val="000000"/>
                </a:solidFill>
                <a:latin typeface="Open Sauce Medium"/>
              </a:rPr>
              <a:t>project</a:t>
            </a:r>
            <a:endParaRPr lang="en-US" sz="2800" dirty="0">
              <a:solidFill>
                <a:srgbClr val="000000"/>
              </a:solidFill>
              <a:latin typeface="Open Sauce Medium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2552700"/>
            <a:ext cx="1253343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7385170" y="5138737"/>
            <a:ext cx="10287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 rot="-10800000">
            <a:off x="13313832" y="1028700"/>
            <a:ext cx="1102874" cy="1053357"/>
          </a:xfrm>
          <a:custGeom>
            <a:avLst/>
            <a:gdLst/>
            <a:ahLst/>
            <a:cxnLst/>
            <a:rect l="l" t="t" r="r" b="b"/>
            <a:pathLst>
              <a:path w="1102874" h="1053357">
                <a:moveTo>
                  <a:pt x="0" y="0"/>
                </a:moveTo>
                <a:lnTo>
                  <a:pt x="1102874" y="0"/>
                </a:lnTo>
                <a:lnTo>
                  <a:pt x="1102874" y="1053357"/>
                </a:lnTo>
                <a:lnTo>
                  <a:pt x="0" y="1053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5"/>
          <p:cNvSpPr txBox="1"/>
          <p:nvPr/>
        </p:nvSpPr>
        <p:spPr>
          <a:xfrm>
            <a:off x="914400" y="1144137"/>
            <a:ext cx="109347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6000" spc="-300" dirty="0" smtClean="0">
                <a:solidFill>
                  <a:srgbClr val="000000"/>
                </a:solidFill>
                <a:latin typeface="Open Sauce Light"/>
              </a:rPr>
              <a:t>Layer</a:t>
            </a:r>
            <a:endParaRPr lang="en-US" altLang="ko-KR" sz="6000" spc="-3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3276600" y="1683900"/>
            <a:ext cx="5569907" cy="315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3600" b="1" dirty="0" smtClean="0">
                <a:solidFill>
                  <a:srgbClr val="000000"/>
                </a:solidFill>
                <a:latin typeface="+mn-ea"/>
              </a:rPr>
              <a:t>레이아웃</a:t>
            </a:r>
            <a:endParaRPr lang="en-US" sz="36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801600" y="8004939"/>
            <a:ext cx="6337160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400"/>
              </a:lnSpc>
            </a:pPr>
            <a:r>
              <a:rPr lang="ko-KR" altLang="en-US" sz="3200" dirty="0" smtClean="0">
                <a:latin typeface="+mn-ea"/>
              </a:rPr>
              <a:t>상단 </a:t>
            </a:r>
            <a:r>
              <a:rPr lang="en-US" altLang="ko-KR" sz="3200" dirty="0" smtClean="0">
                <a:latin typeface="+mn-ea"/>
              </a:rPr>
              <a:t>3</a:t>
            </a:r>
            <a:r>
              <a:rPr lang="ko-KR" altLang="en-US" sz="3200" dirty="0" smtClean="0">
                <a:latin typeface="+mn-ea"/>
              </a:rPr>
              <a:t>개 하단 </a:t>
            </a:r>
            <a:r>
              <a:rPr lang="en-US" altLang="ko-KR" sz="3200" dirty="0" smtClean="0">
                <a:latin typeface="+mn-ea"/>
              </a:rPr>
              <a:t>2</a:t>
            </a:r>
            <a:r>
              <a:rPr lang="ko-KR" altLang="en-US" sz="3200" dirty="0" smtClean="0">
                <a:latin typeface="+mn-ea"/>
              </a:rPr>
              <a:t>개로 변경</a:t>
            </a:r>
            <a:endParaRPr lang="en-US" altLang="ko-KR" sz="3200" dirty="0" smtClean="0">
              <a:latin typeface="+mn-ea"/>
            </a:endParaRPr>
          </a:p>
          <a:p>
            <a:pPr>
              <a:lnSpc>
                <a:spcPts val="4400"/>
              </a:lnSpc>
            </a:pPr>
            <a:r>
              <a:rPr lang="ko-KR" altLang="en-US" sz="3200" dirty="0" err="1" smtClean="0">
                <a:latin typeface="+mn-ea"/>
              </a:rPr>
              <a:t>효과동일</a:t>
            </a:r>
            <a:endParaRPr lang="ko-KR" altLang="en-US" sz="3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344400" y="7353300"/>
            <a:ext cx="27988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latin typeface="+mn-ea"/>
              </a:rPr>
              <a:t>카테고리</a:t>
            </a:r>
            <a:endParaRPr lang="ko-KR" altLang="en-US" sz="3200" b="1" dirty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" t="14461" r="131" b="54720"/>
          <a:stretch/>
        </p:blipFill>
        <p:spPr>
          <a:xfrm>
            <a:off x="3432945" y="3063539"/>
            <a:ext cx="5662781" cy="642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"/>
          <p:cNvSpPr txBox="1"/>
          <p:nvPr/>
        </p:nvSpPr>
        <p:spPr>
          <a:xfrm>
            <a:off x="914400" y="606567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</a:t>
            </a:r>
            <a:r>
              <a:rPr lang="en-US" sz="2800" dirty="0" smtClean="0">
                <a:solidFill>
                  <a:srgbClr val="000000"/>
                </a:solidFill>
                <a:latin typeface="Open Sauce Medium"/>
              </a:rPr>
              <a:t>project</a:t>
            </a:r>
            <a:endParaRPr lang="en-US" sz="2800" dirty="0">
              <a:solidFill>
                <a:srgbClr val="000000"/>
              </a:solidFill>
              <a:latin typeface="Open Sauce Medium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2552700"/>
            <a:ext cx="1253343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7385170" y="5138737"/>
            <a:ext cx="10287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 rot="-10800000">
            <a:off x="13313832" y="1028700"/>
            <a:ext cx="1102874" cy="1053357"/>
          </a:xfrm>
          <a:custGeom>
            <a:avLst/>
            <a:gdLst/>
            <a:ahLst/>
            <a:cxnLst/>
            <a:rect l="l" t="t" r="r" b="b"/>
            <a:pathLst>
              <a:path w="1102874" h="1053357">
                <a:moveTo>
                  <a:pt x="0" y="0"/>
                </a:moveTo>
                <a:lnTo>
                  <a:pt x="1102874" y="0"/>
                </a:lnTo>
                <a:lnTo>
                  <a:pt x="1102874" y="1053357"/>
                </a:lnTo>
                <a:lnTo>
                  <a:pt x="0" y="1053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5"/>
          <p:cNvSpPr txBox="1"/>
          <p:nvPr/>
        </p:nvSpPr>
        <p:spPr>
          <a:xfrm>
            <a:off x="914400" y="1144137"/>
            <a:ext cx="109347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6000" spc="-300" dirty="0" smtClean="0">
                <a:solidFill>
                  <a:srgbClr val="000000"/>
                </a:solidFill>
                <a:latin typeface="Open Sauce Light"/>
              </a:rPr>
              <a:t>Layer</a:t>
            </a:r>
            <a:endParaRPr lang="en-US" altLang="ko-KR" sz="6000" spc="-3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3276600" y="1683900"/>
            <a:ext cx="5569907" cy="315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3600" b="1" dirty="0" smtClean="0">
                <a:solidFill>
                  <a:srgbClr val="000000"/>
                </a:solidFill>
                <a:latin typeface="+mn-ea"/>
              </a:rPr>
              <a:t>레이아웃</a:t>
            </a:r>
            <a:endParaRPr lang="en-US" sz="36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582400" y="6846627"/>
            <a:ext cx="50848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smtClean="0">
                <a:latin typeface="+mn-ea"/>
              </a:rPr>
              <a:t>이미지 효과</a:t>
            </a:r>
            <a:endParaRPr lang="ko-KR" altLang="en-US" sz="3200" b="1" dirty="0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030200" y="7549396"/>
            <a:ext cx="633716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ko-KR" sz="3200" dirty="0" smtClean="0">
                <a:latin typeface="+mn-ea"/>
              </a:rPr>
              <a:t>Hover</a:t>
            </a:r>
            <a:r>
              <a:rPr lang="ko-KR" altLang="en-US" sz="3200" dirty="0" smtClean="0">
                <a:latin typeface="+mn-ea"/>
              </a:rPr>
              <a:t>이미지 확대</a:t>
            </a:r>
            <a:endParaRPr lang="en-US" altLang="ko-KR" sz="3200" dirty="0" smtClean="0">
              <a:latin typeface="+mn-ea"/>
            </a:endParaRPr>
          </a:p>
          <a:p>
            <a:pPr>
              <a:lnSpc>
                <a:spcPts val="4400"/>
              </a:lnSpc>
            </a:pPr>
            <a:r>
              <a:rPr lang="ko-KR" altLang="en-US" sz="3200" dirty="0" smtClean="0">
                <a:latin typeface="+mn-ea"/>
              </a:rPr>
              <a:t>이미지 밝기 낮아짐</a:t>
            </a:r>
            <a:endParaRPr lang="en-US" altLang="ko-KR" sz="3200" dirty="0" smtClean="0">
              <a:latin typeface="+mn-ea"/>
            </a:endParaRPr>
          </a:p>
          <a:p>
            <a:pPr>
              <a:lnSpc>
                <a:spcPts val="4400"/>
              </a:lnSpc>
            </a:pPr>
            <a:r>
              <a:rPr lang="ko-KR" altLang="en-US" sz="3200" dirty="0" smtClean="0">
                <a:latin typeface="+mn-ea"/>
              </a:rPr>
              <a:t>글자 나타남</a:t>
            </a:r>
            <a:endParaRPr lang="ko-KR" altLang="en-US" sz="3200" dirty="0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954000" y="5564348"/>
            <a:ext cx="6337160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ko-KR" sz="3200" dirty="0" smtClean="0">
                <a:latin typeface="+mn-ea"/>
              </a:rPr>
              <a:t>4</a:t>
            </a:r>
            <a:r>
              <a:rPr lang="ko-KR" altLang="en-US" sz="3200" dirty="0" smtClean="0">
                <a:latin typeface="+mn-ea"/>
              </a:rPr>
              <a:t>개에서 </a:t>
            </a:r>
            <a:r>
              <a:rPr lang="en-US" altLang="ko-KR" sz="3200" dirty="0" smtClean="0">
                <a:latin typeface="+mn-ea"/>
              </a:rPr>
              <a:t>3</a:t>
            </a:r>
            <a:r>
              <a:rPr lang="ko-KR" altLang="en-US" sz="3200" dirty="0" smtClean="0">
                <a:latin typeface="+mn-ea"/>
              </a:rPr>
              <a:t>개로 변경 </a:t>
            </a:r>
            <a:endParaRPr lang="en-US" altLang="ko-KR" sz="3200" dirty="0" smtClean="0">
              <a:latin typeface="+mn-ea"/>
            </a:endParaRPr>
          </a:p>
          <a:p>
            <a:pPr>
              <a:lnSpc>
                <a:spcPts val="4400"/>
              </a:lnSpc>
            </a:pPr>
            <a:r>
              <a:rPr lang="ko-KR" altLang="en-US" sz="3200" dirty="0" smtClean="0">
                <a:latin typeface="+mn-ea"/>
              </a:rPr>
              <a:t>넘어가는 애니메이션 동일</a:t>
            </a:r>
            <a:endParaRPr lang="en-US" altLang="ko-KR" sz="3200" dirty="0" smtClean="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801600" y="4912709"/>
            <a:ext cx="266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smtClean="0">
                <a:latin typeface="+mn-ea"/>
              </a:rPr>
              <a:t>제품 이미지</a:t>
            </a:r>
            <a:endParaRPr lang="ko-KR" altLang="en-US" sz="3200" b="1" dirty="0">
              <a:latin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" t="44930" r="353" b="31892"/>
          <a:stretch/>
        </p:blipFill>
        <p:spPr>
          <a:xfrm>
            <a:off x="2450919" y="3054339"/>
            <a:ext cx="8201709" cy="699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7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7"/>
          <p:cNvSpPr txBox="1"/>
          <p:nvPr/>
        </p:nvSpPr>
        <p:spPr>
          <a:xfrm>
            <a:off x="914400" y="606567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</a:t>
            </a:r>
            <a:r>
              <a:rPr lang="en-US" sz="2800" dirty="0" smtClean="0">
                <a:solidFill>
                  <a:srgbClr val="000000"/>
                </a:solidFill>
                <a:latin typeface="Open Sauce Medium"/>
              </a:rPr>
              <a:t>project</a:t>
            </a:r>
            <a:endParaRPr lang="en-US" sz="2800" dirty="0">
              <a:solidFill>
                <a:srgbClr val="000000"/>
              </a:solidFill>
              <a:latin typeface="Open Sauce Medium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2552700"/>
            <a:ext cx="1253343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7385170" y="5138737"/>
            <a:ext cx="10287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 rot="-10800000">
            <a:off x="13313832" y="1028700"/>
            <a:ext cx="1102874" cy="1053357"/>
          </a:xfrm>
          <a:custGeom>
            <a:avLst/>
            <a:gdLst/>
            <a:ahLst/>
            <a:cxnLst/>
            <a:rect l="l" t="t" r="r" b="b"/>
            <a:pathLst>
              <a:path w="1102874" h="1053357">
                <a:moveTo>
                  <a:pt x="0" y="0"/>
                </a:moveTo>
                <a:lnTo>
                  <a:pt x="1102874" y="0"/>
                </a:lnTo>
                <a:lnTo>
                  <a:pt x="1102874" y="1053357"/>
                </a:lnTo>
                <a:lnTo>
                  <a:pt x="0" y="1053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5"/>
          <p:cNvSpPr txBox="1"/>
          <p:nvPr/>
        </p:nvSpPr>
        <p:spPr>
          <a:xfrm>
            <a:off x="914400" y="1144137"/>
            <a:ext cx="109347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6000" spc="-300" dirty="0" smtClean="0">
                <a:solidFill>
                  <a:srgbClr val="000000"/>
                </a:solidFill>
                <a:latin typeface="Open Sauce Light"/>
              </a:rPr>
              <a:t>Layer</a:t>
            </a:r>
            <a:endParaRPr lang="en-US" altLang="ko-KR" sz="6000" spc="-3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3276600" y="1683900"/>
            <a:ext cx="5569907" cy="315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3600" b="1" dirty="0" smtClean="0">
                <a:solidFill>
                  <a:srgbClr val="000000"/>
                </a:solidFill>
                <a:latin typeface="+mn-ea"/>
              </a:rPr>
              <a:t>레이아웃</a:t>
            </a:r>
            <a:endParaRPr lang="en-US" sz="36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015786" y="7429500"/>
            <a:ext cx="6337160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400"/>
              </a:lnSpc>
            </a:pPr>
            <a:r>
              <a:rPr lang="ko-KR" altLang="en-US" sz="3200" dirty="0" smtClean="0">
                <a:latin typeface="+mn-ea"/>
              </a:rPr>
              <a:t>수직으로 배열 변경</a:t>
            </a:r>
            <a:endParaRPr lang="en-US" altLang="ko-KR" sz="3200" dirty="0" smtClean="0">
              <a:latin typeface="+mn-ea"/>
            </a:endParaRPr>
          </a:p>
          <a:p>
            <a:pPr>
              <a:lnSpc>
                <a:spcPts val="4400"/>
              </a:lnSpc>
            </a:pPr>
            <a:r>
              <a:rPr lang="ko-KR" altLang="en-US" sz="3200" dirty="0" smtClean="0">
                <a:latin typeface="+mn-ea"/>
              </a:rPr>
              <a:t>이미지가 밑에서 올라옴</a:t>
            </a:r>
            <a:endParaRPr lang="ko-KR" altLang="en-US" sz="3200" dirty="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545680" y="6799964"/>
            <a:ext cx="38656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smtClean="0">
                <a:latin typeface="+mn-ea"/>
              </a:rPr>
              <a:t>SNS </a:t>
            </a:r>
            <a:r>
              <a:rPr lang="ko-KR" altLang="en-US" sz="3200" b="1" dirty="0" smtClean="0">
                <a:latin typeface="+mn-ea"/>
              </a:rPr>
              <a:t>및 컬렉션</a:t>
            </a:r>
            <a:endParaRPr lang="ko-KR" altLang="en-US" sz="3200" b="1" dirty="0"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" t="69628" r="353" b="-22"/>
          <a:stretch/>
        </p:blipFill>
        <p:spPr>
          <a:xfrm>
            <a:off x="3597482" y="3238500"/>
            <a:ext cx="5807995" cy="649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461513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9488885"/>
            <a:ext cx="474744" cy="474744"/>
          </a:xfrm>
          <a:custGeom>
            <a:avLst/>
            <a:gdLst/>
            <a:ahLst/>
            <a:cxnLst/>
            <a:rect l="l" t="t" r="r" b="b"/>
            <a:pathLst>
              <a:path w="474744" h="474744">
                <a:moveTo>
                  <a:pt x="0" y="0"/>
                </a:moveTo>
                <a:lnTo>
                  <a:pt x="474744" y="0"/>
                </a:lnTo>
                <a:lnTo>
                  <a:pt x="474744" y="474744"/>
                </a:lnTo>
                <a:lnTo>
                  <a:pt x="0" y="47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55704" y="3767487"/>
            <a:ext cx="132588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0000" spc="-1036" dirty="0" smtClean="0">
                <a:solidFill>
                  <a:srgbClr val="000000"/>
                </a:solidFill>
                <a:latin typeface="Open Sauce Light"/>
              </a:rPr>
              <a:t>Q  &amp;  A</a:t>
            </a:r>
            <a:endParaRPr lang="en-US" sz="20000" spc="-1036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76400" y="9611420"/>
            <a:ext cx="3886200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Open Sauce Medium"/>
              </a:rPr>
              <a:t>Site </a:t>
            </a:r>
            <a:r>
              <a:rPr lang="en-US" dirty="0" smtClean="0">
                <a:solidFill>
                  <a:srgbClr val="000000"/>
                </a:solidFill>
                <a:latin typeface="Open Sauce Medium"/>
              </a:rPr>
              <a:t>Renewal </a:t>
            </a:r>
            <a:r>
              <a:rPr lang="en-US" altLang="ko-KR" dirty="0">
                <a:solidFill>
                  <a:srgbClr val="000000"/>
                </a:solidFill>
                <a:latin typeface="Open Sauce Medium"/>
              </a:rPr>
              <a:t>Group </a:t>
            </a:r>
            <a:r>
              <a:rPr lang="en-US" altLang="ko-KR" dirty="0" smtClean="0">
                <a:solidFill>
                  <a:srgbClr val="000000"/>
                </a:solidFill>
                <a:latin typeface="Open Sauce Medium"/>
              </a:rPr>
              <a:t>project</a:t>
            </a:r>
            <a:endParaRPr lang="en-US" dirty="0">
              <a:solidFill>
                <a:srgbClr val="000000"/>
              </a:solidFill>
              <a:latin typeface="Open Sauce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89214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90508" y="589214"/>
            <a:ext cx="2268792" cy="29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89"/>
              </a:lnSpc>
            </a:pPr>
            <a:r>
              <a:rPr lang="en-US" altLang="ko-KR" sz="2100" dirty="0" smtClean="0">
                <a:solidFill>
                  <a:srgbClr val="000000"/>
                </a:solidFill>
                <a:latin typeface="Open Sauce Light"/>
              </a:rPr>
              <a:t>2023 – 09</a:t>
            </a:r>
            <a:endParaRPr lang="en-US" sz="21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0" y="9151227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16390160" y="9721495"/>
            <a:ext cx="112148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 rot="5400000">
            <a:off x="17242746" y="9374104"/>
            <a:ext cx="737414" cy="704305"/>
          </a:xfrm>
          <a:custGeom>
            <a:avLst/>
            <a:gdLst/>
            <a:ahLst/>
            <a:cxnLst/>
            <a:rect l="l" t="t" r="r" b="b"/>
            <a:pathLst>
              <a:path w="737414" h="704305">
                <a:moveTo>
                  <a:pt x="0" y="0"/>
                </a:moveTo>
                <a:lnTo>
                  <a:pt x="737413" y="0"/>
                </a:lnTo>
                <a:lnTo>
                  <a:pt x="737413" y="704306"/>
                </a:lnTo>
                <a:lnTo>
                  <a:pt x="0" y="704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960428" y="1496735"/>
            <a:ext cx="5279281" cy="5279281"/>
          </a:xfrm>
          <a:custGeom>
            <a:avLst/>
            <a:gdLst/>
            <a:ahLst/>
            <a:cxnLst/>
            <a:rect l="l" t="t" r="r" b="b"/>
            <a:pathLst>
              <a:path w="5279281" h="5279281">
                <a:moveTo>
                  <a:pt x="0" y="0"/>
                </a:moveTo>
                <a:lnTo>
                  <a:pt x="5279281" y="0"/>
                </a:lnTo>
                <a:lnTo>
                  <a:pt x="5279281" y="5279281"/>
                </a:lnTo>
                <a:lnTo>
                  <a:pt x="0" y="52792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3955103" y="3944339"/>
            <a:ext cx="5221175" cy="5221175"/>
          </a:xfrm>
          <a:custGeom>
            <a:avLst/>
            <a:gdLst/>
            <a:ahLst/>
            <a:cxnLst/>
            <a:rect l="l" t="t" r="r" b="b"/>
            <a:pathLst>
              <a:path w="5221175" h="5221175">
                <a:moveTo>
                  <a:pt x="0" y="0"/>
                </a:moveTo>
                <a:lnTo>
                  <a:pt x="5221175" y="0"/>
                </a:lnTo>
                <a:lnTo>
                  <a:pt x="5221175" y="5221175"/>
                </a:lnTo>
                <a:lnTo>
                  <a:pt x="0" y="5221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155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461513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9488885"/>
            <a:ext cx="474744" cy="474744"/>
          </a:xfrm>
          <a:custGeom>
            <a:avLst/>
            <a:gdLst/>
            <a:ahLst/>
            <a:cxnLst/>
            <a:rect l="l" t="t" r="r" b="b"/>
            <a:pathLst>
              <a:path w="474744" h="474744">
                <a:moveTo>
                  <a:pt x="0" y="0"/>
                </a:moveTo>
                <a:lnTo>
                  <a:pt x="474744" y="0"/>
                </a:lnTo>
                <a:lnTo>
                  <a:pt x="474744" y="474744"/>
                </a:lnTo>
                <a:lnTo>
                  <a:pt x="0" y="47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33436" y="3109567"/>
            <a:ext cx="11887200" cy="2662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17300" spc="-1036" dirty="0" smtClean="0">
                <a:solidFill>
                  <a:srgbClr val="000000"/>
                </a:solidFill>
                <a:latin typeface="Open Sauce Light"/>
              </a:rPr>
              <a:t>감사합니다</a:t>
            </a:r>
            <a:r>
              <a:rPr lang="en-US" altLang="ko-KR" sz="17300" spc="-1036" dirty="0" smtClean="0">
                <a:solidFill>
                  <a:srgbClr val="000000"/>
                </a:solidFill>
                <a:latin typeface="Open Sauce Light"/>
              </a:rPr>
              <a:t>.</a:t>
            </a:r>
            <a:endParaRPr lang="en-US" sz="17300" spc="-1036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76400" y="9611420"/>
            <a:ext cx="3886200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Open Sauce Medium"/>
              </a:rPr>
              <a:t>Site </a:t>
            </a:r>
            <a:r>
              <a:rPr lang="en-US" dirty="0" smtClean="0">
                <a:solidFill>
                  <a:srgbClr val="000000"/>
                </a:solidFill>
                <a:latin typeface="Open Sauce Medium"/>
              </a:rPr>
              <a:t>Renewal </a:t>
            </a:r>
            <a:r>
              <a:rPr lang="en-US" altLang="ko-KR" dirty="0">
                <a:solidFill>
                  <a:srgbClr val="000000"/>
                </a:solidFill>
                <a:latin typeface="Open Sauce Medium"/>
              </a:rPr>
              <a:t>Group </a:t>
            </a:r>
            <a:r>
              <a:rPr lang="en-US" altLang="ko-KR" dirty="0" smtClean="0">
                <a:solidFill>
                  <a:srgbClr val="000000"/>
                </a:solidFill>
                <a:latin typeface="Open Sauce Medium"/>
              </a:rPr>
              <a:t>project</a:t>
            </a:r>
            <a:endParaRPr lang="en-US" dirty="0">
              <a:solidFill>
                <a:srgbClr val="000000"/>
              </a:solidFill>
              <a:latin typeface="Open Sauce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419600" y="6570737"/>
            <a:ext cx="8686800" cy="1307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960"/>
              </a:lnSpc>
              <a:spcBef>
                <a:spcPct val="0"/>
              </a:spcBef>
            </a:pPr>
            <a:endParaRPr lang="en-US" altLang="ko-KR" sz="44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>
              <a:lnSpc>
                <a:spcPts val="1960"/>
              </a:lnSpc>
              <a:spcBef>
                <a:spcPct val="0"/>
              </a:spcBef>
            </a:pPr>
            <a:r>
              <a:rPr lang="ko-KR" altLang="en-US" sz="44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이편현세상조</a:t>
            </a:r>
            <a:r>
              <a:rPr lang="ko-KR" altLang="en-US" sz="4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>
              <a:lnSpc>
                <a:spcPts val="1960"/>
              </a:lnSpc>
              <a:spcBef>
                <a:spcPct val="0"/>
              </a:spcBef>
            </a:pPr>
            <a:endParaRPr lang="en-US" altLang="ko-KR" sz="4400" b="1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>
              <a:lnSpc>
                <a:spcPts val="1960"/>
              </a:lnSpc>
              <a:spcBef>
                <a:spcPct val="0"/>
              </a:spcBef>
            </a:pPr>
            <a:endParaRPr lang="en-US" altLang="ko-KR" sz="4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>
              <a:lnSpc>
                <a:spcPts val="1960"/>
              </a:lnSpc>
              <a:spcBef>
                <a:spcPct val="0"/>
              </a:spcBef>
            </a:pPr>
            <a:r>
              <a:rPr lang="ko-KR" altLang="en-US" sz="48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ko-KR" altLang="en-US" sz="4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의정</a:t>
            </a:r>
            <a:r>
              <a:rPr lang="en-US" altLang="ko-KR" sz="4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4800" b="1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</a:t>
            </a:r>
            <a:r>
              <a:rPr lang="ko-KR" altLang="en-US" sz="44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4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44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김도</a:t>
            </a:r>
            <a:r>
              <a:rPr lang="ko-KR" altLang="en-US" sz="48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</a:t>
            </a:r>
            <a:endParaRPr lang="en-US" sz="48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89214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90508" y="589214"/>
            <a:ext cx="2268792" cy="29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89"/>
              </a:lnSpc>
            </a:pPr>
            <a:r>
              <a:rPr lang="en-US" altLang="ko-KR" sz="2100" dirty="0" smtClean="0">
                <a:solidFill>
                  <a:srgbClr val="000000"/>
                </a:solidFill>
                <a:latin typeface="Open Sauce Light"/>
              </a:rPr>
              <a:t>2023 – 09</a:t>
            </a:r>
            <a:endParaRPr lang="en-US" sz="21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0" y="9151227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16390160" y="9721495"/>
            <a:ext cx="112148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 rot="5400000">
            <a:off x="17242746" y="9374104"/>
            <a:ext cx="737414" cy="704305"/>
          </a:xfrm>
          <a:custGeom>
            <a:avLst/>
            <a:gdLst/>
            <a:ahLst/>
            <a:cxnLst/>
            <a:rect l="l" t="t" r="r" b="b"/>
            <a:pathLst>
              <a:path w="737414" h="704305">
                <a:moveTo>
                  <a:pt x="0" y="0"/>
                </a:moveTo>
                <a:lnTo>
                  <a:pt x="737413" y="0"/>
                </a:lnTo>
                <a:lnTo>
                  <a:pt x="737413" y="704306"/>
                </a:lnTo>
                <a:lnTo>
                  <a:pt x="0" y="704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960428" y="1496735"/>
            <a:ext cx="5279281" cy="5279281"/>
          </a:xfrm>
          <a:custGeom>
            <a:avLst/>
            <a:gdLst/>
            <a:ahLst/>
            <a:cxnLst/>
            <a:rect l="l" t="t" r="r" b="b"/>
            <a:pathLst>
              <a:path w="5279281" h="5279281">
                <a:moveTo>
                  <a:pt x="0" y="0"/>
                </a:moveTo>
                <a:lnTo>
                  <a:pt x="5279281" y="0"/>
                </a:lnTo>
                <a:lnTo>
                  <a:pt x="5279281" y="5279281"/>
                </a:lnTo>
                <a:lnTo>
                  <a:pt x="0" y="52792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3955103" y="3944339"/>
            <a:ext cx="5221175" cy="5221175"/>
          </a:xfrm>
          <a:custGeom>
            <a:avLst/>
            <a:gdLst/>
            <a:ahLst/>
            <a:cxnLst/>
            <a:rect l="l" t="t" r="r" b="b"/>
            <a:pathLst>
              <a:path w="5221175" h="5221175">
                <a:moveTo>
                  <a:pt x="0" y="0"/>
                </a:moveTo>
                <a:lnTo>
                  <a:pt x="5221175" y="0"/>
                </a:lnTo>
                <a:lnTo>
                  <a:pt x="5221175" y="5221175"/>
                </a:lnTo>
                <a:lnTo>
                  <a:pt x="0" y="5221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6932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151227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3843480"/>
            <a:ext cx="184404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16390160" y="9721495"/>
            <a:ext cx="112148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rot="5400000">
            <a:off x="17242746" y="9374104"/>
            <a:ext cx="737414" cy="704305"/>
          </a:xfrm>
          <a:custGeom>
            <a:avLst/>
            <a:gdLst/>
            <a:ahLst/>
            <a:cxnLst/>
            <a:rect l="l" t="t" r="r" b="b"/>
            <a:pathLst>
              <a:path w="737414" h="704305">
                <a:moveTo>
                  <a:pt x="0" y="0"/>
                </a:moveTo>
                <a:lnTo>
                  <a:pt x="737413" y="0"/>
                </a:lnTo>
                <a:lnTo>
                  <a:pt x="737413" y="704306"/>
                </a:lnTo>
                <a:lnTo>
                  <a:pt x="0" y="70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49536" y="1539919"/>
            <a:ext cx="109347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10000" spc="-1149" dirty="0">
                <a:solidFill>
                  <a:srgbClr val="000000"/>
                </a:solidFill>
                <a:latin typeface="Open Sauce Light"/>
              </a:rPr>
              <a:t>Subject </a:t>
            </a:r>
            <a:r>
              <a:rPr lang="en-US" altLang="ko-KR" sz="10000" spc="-1149" dirty="0" smtClean="0">
                <a:solidFill>
                  <a:srgbClr val="000000"/>
                </a:solidFill>
                <a:latin typeface="Open Sauce Light"/>
              </a:rPr>
              <a:t>Selection</a:t>
            </a:r>
            <a:endParaRPr lang="en-US" sz="10000" spc="-1149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028700" y="589214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project</a:t>
            </a:r>
          </a:p>
        </p:txBody>
      </p:sp>
      <p:sp>
        <p:nvSpPr>
          <p:cNvPr id="21" name="TextBox 12"/>
          <p:cNvSpPr txBox="1"/>
          <p:nvPr/>
        </p:nvSpPr>
        <p:spPr>
          <a:xfrm>
            <a:off x="9295355" y="2552700"/>
            <a:ext cx="2040303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3600" b="1" dirty="0" smtClean="0">
                <a:solidFill>
                  <a:srgbClr val="000000"/>
                </a:solidFill>
                <a:latin typeface="+mn-ea"/>
              </a:rPr>
              <a:t>주제 선정</a:t>
            </a:r>
            <a:endParaRPr lang="en-US" sz="36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TextBox 12"/>
          <p:cNvSpPr txBox="1"/>
          <p:nvPr/>
        </p:nvSpPr>
        <p:spPr>
          <a:xfrm>
            <a:off x="4191000" y="6215224"/>
            <a:ext cx="990189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en-US" altLang="ko-KR" sz="16600" dirty="0" smtClean="0">
                <a:solidFill>
                  <a:srgbClr val="000000"/>
                </a:solidFill>
                <a:latin typeface="Open Sauce Medium" panose="020B0600000101010101" charset="0"/>
                <a:ea typeface="아리따-돋움4.0(OTF)-SemiBold" panose="02020603020101020101" pitchFamily="18" charset="-127"/>
              </a:rPr>
              <a:t>Camping</a:t>
            </a:r>
            <a:endParaRPr lang="en-US" sz="16600" dirty="0">
              <a:solidFill>
                <a:srgbClr val="000000"/>
              </a:solidFill>
              <a:latin typeface="Open Sauce Medium" panose="020B0600000101010101" charset="0"/>
              <a:ea typeface="아리따-돋움4.0(OTF)-SemiBold" panose="02020603020101020101" pitchFamily="18" charset="-127"/>
            </a:endParaRPr>
          </a:p>
        </p:txBody>
      </p:sp>
      <p:sp>
        <p:nvSpPr>
          <p:cNvPr id="30" name="TextBox 12"/>
          <p:cNvSpPr txBox="1"/>
          <p:nvPr/>
        </p:nvSpPr>
        <p:spPr>
          <a:xfrm>
            <a:off x="8121794" y="8001510"/>
            <a:ext cx="2040303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6600" b="1" dirty="0" smtClean="0">
                <a:solidFill>
                  <a:srgbClr val="000000"/>
                </a:solidFill>
                <a:latin typeface="+mn-ea"/>
              </a:rPr>
              <a:t>캠핑</a:t>
            </a:r>
            <a:endParaRPr lang="en-US" sz="66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1" name="TextBox 7"/>
          <p:cNvSpPr txBox="1"/>
          <p:nvPr/>
        </p:nvSpPr>
        <p:spPr>
          <a:xfrm>
            <a:off x="13885571" y="9570398"/>
            <a:ext cx="2573629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Concept</a:t>
            </a:r>
          </a:p>
        </p:txBody>
      </p:sp>
      <p:sp>
        <p:nvSpPr>
          <p:cNvPr id="32" name="TextBox 8"/>
          <p:cNvSpPr txBox="1"/>
          <p:nvPr/>
        </p:nvSpPr>
        <p:spPr>
          <a:xfrm>
            <a:off x="1058007" y="9570398"/>
            <a:ext cx="2092189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Open Sauce Heavy" panose="020B0600000101010101" charset="0"/>
              </a:rPr>
              <a:t>Subject selection</a:t>
            </a:r>
          </a:p>
        </p:txBody>
      </p:sp>
      <p:sp>
        <p:nvSpPr>
          <p:cNvPr id="33" name="TextBox 10"/>
          <p:cNvSpPr txBox="1"/>
          <p:nvPr/>
        </p:nvSpPr>
        <p:spPr>
          <a:xfrm>
            <a:off x="6513872" y="9570398"/>
            <a:ext cx="207910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Brand Introduction</a:t>
            </a:r>
          </a:p>
        </p:txBody>
      </p:sp>
      <p:sp>
        <p:nvSpPr>
          <p:cNvPr id="34" name="TextBox 11"/>
          <p:cNvSpPr txBox="1"/>
          <p:nvPr/>
        </p:nvSpPr>
        <p:spPr>
          <a:xfrm>
            <a:off x="9338953" y="9570398"/>
            <a:ext cx="226374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Reason for selection</a:t>
            </a:r>
          </a:p>
        </p:txBody>
      </p:sp>
      <p:sp>
        <p:nvSpPr>
          <p:cNvPr id="35" name="TextBox 11"/>
          <p:cNvSpPr txBox="1"/>
          <p:nvPr/>
        </p:nvSpPr>
        <p:spPr>
          <a:xfrm>
            <a:off x="11730792" y="9570398"/>
            <a:ext cx="2263742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Research</a:t>
            </a:r>
          </a:p>
        </p:txBody>
      </p:sp>
      <p:sp>
        <p:nvSpPr>
          <p:cNvPr id="36" name="TextBox 10"/>
          <p:cNvSpPr txBox="1"/>
          <p:nvPr/>
        </p:nvSpPr>
        <p:spPr>
          <a:xfrm>
            <a:off x="3641900" y="9582099"/>
            <a:ext cx="2079106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Brand Selection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151227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384348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16390160" y="9721495"/>
            <a:ext cx="112148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rot="5400000">
            <a:off x="17242746" y="9374104"/>
            <a:ext cx="737414" cy="704305"/>
          </a:xfrm>
          <a:custGeom>
            <a:avLst/>
            <a:gdLst/>
            <a:ahLst/>
            <a:cxnLst/>
            <a:rect l="l" t="t" r="r" b="b"/>
            <a:pathLst>
              <a:path w="737414" h="704305">
                <a:moveTo>
                  <a:pt x="0" y="0"/>
                </a:moveTo>
                <a:lnTo>
                  <a:pt x="737413" y="0"/>
                </a:lnTo>
                <a:lnTo>
                  <a:pt x="737413" y="704306"/>
                </a:lnTo>
                <a:lnTo>
                  <a:pt x="0" y="70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/>
          <p:cNvSpPr txBox="1"/>
          <p:nvPr/>
        </p:nvSpPr>
        <p:spPr>
          <a:xfrm>
            <a:off x="849536" y="1539919"/>
            <a:ext cx="109347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10000" spc="-1149" dirty="0">
                <a:solidFill>
                  <a:srgbClr val="000000"/>
                </a:solidFill>
                <a:latin typeface="Open Sauce Light"/>
              </a:rPr>
              <a:t>Brand </a:t>
            </a:r>
            <a:r>
              <a:rPr lang="en-US" altLang="ko-KR" sz="10000" spc="-1149" dirty="0" smtClean="0">
                <a:solidFill>
                  <a:srgbClr val="000000"/>
                </a:solidFill>
                <a:latin typeface="Open Sauce Light"/>
              </a:rPr>
              <a:t>Selection</a:t>
            </a:r>
            <a:endParaRPr lang="en-US" sz="10000" spc="-1149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1028700" y="589214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project</a:t>
            </a:r>
          </a:p>
        </p:txBody>
      </p:sp>
      <p:sp>
        <p:nvSpPr>
          <p:cNvPr id="20" name="TextBox 12"/>
          <p:cNvSpPr txBox="1"/>
          <p:nvPr/>
        </p:nvSpPr>
        <p:spPr>
          <a:xfrm>
            <a:off x="8556770" y="2552700"/>
            <a:ext cx="2448154" cy="315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3600" b="1" dirty="0" smtClean="0">
                <a:solidFill>
                  <a:srgbClr val="000000"/>
                </a:solidFill>
                <a:latin typeface="+mn-ea"/>
              </a:rPr>
              <a:t>브랜드 지정</a:t>
            </a:r>
            <a:endParaRPr lang="en-US" sz="36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TextBox 12"/>
          <p:cNvSpPr txBox="1"/>
          <p:nvPr/>
        </p:nvSpPr>
        <p:spPr>
          <a:xfrm>
            <a:off x="7083773" y="7807483"/>
            <a:ext cx="3871897" cy="36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5400" b="1" dirty="0" err="1" smtClean="0">
                <a:solidFill>
                  <a:srgbClr val="000000"/>
                </a:solidFill>
                <a:latin typeface="+mn-ea"/>
              </a:rPr>
              <a:t>그립스와니</a:t>
            </a:r>
            <a:endParaRPr lang="en-US" sz="66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13885571" y="9570398"/>
            <a:ext cx="2573629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Concept</a:t>
            </a:r>
          </a:p>
        </p:txBody>
      </p:sp>
      <p:sp>
        <p:nvSpPr>
          <p:cNvPr id="28" name="TextBox 8"/>
          <p:cNvSpPr txBox="1"/>
          <p:nvPr/>
        </p:nvSpPr>
        <p:spPr>
          <a:xfrm>
            <a:off x="1058008" y="9570398"/>
            <a:ext cx="188938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Subject selection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6513872" y="9570398"/>
            <a:ext cx="207910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Brand Introduction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9338953" y="9570398"/>
            <a:ext cx="226374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Reason for selection</a:t>
            </a:r>
          </a:p>
        </p:txBody>
      </p:sp>
      <p:sp>
        <p:nvSpPr>
          <p:cNvPr id="31" name="TextBox 11"/>
          <p:cNvSpPr txBox="1"/>
          <p:nvPr/>
        </p:nvSpPr>
        <p:spPr>
          <a:xfrm>
            <a:off x="11730792" y="9570398"/>
            <a:ext cx="2263742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Research</a:t>
            </a:r>
          </a:p>
        </p:txBody>
      </p:sp>
      <p:sp>
        <p:nvSpPr>
          <p:cNvPr id="32" name="TextBox 10"/>
          <p:cNvSpPr txBox="1"/>
          <p:nvPr/>
        </p:nvSpPr>
        <p:spPr>
          <a:xfrm>
            <a:off x="3641900" y="9582099"/>
            <a:ext cx="207910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Open Sauce Heavy" panose="020B0600000101010101" charset="0"/>
              </a:rPr>
              <a:t>Brand Selection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86" y="4919832"/>
            <a:ext cx="7885714" cy="2184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151227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369434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16390160" y="9721495"/>
            <a:ext cx="112148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17242746" y="9374104"/>
            <a:ext cx="737414" cy="704305"/>
          </a:xfrm>
          <a:custGeom>
            <a:avLst/>
            <a:gdLst/>
            <a:ahLst/>
            <a:cxnLst/>
            <a:rect l="l" t="t" r="r" b="b"/>
            <a:pathLst>
              <a:path w="737414" h="704305">
                <a:moveTo>
                  <a:pt x="0" y="0"/>
                </a:moveTo>
                <a:lnTo>
                  <a:pt x="737413" y="0"/>
                </a:lnTo>
                <a:lnTo>
                  <a:pt x="737413" y="704306"/>
                </a:lnTo>
                <a:lnTo>
                  <a:pt x="0" y="70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5"/>
          <p:cNvSpPr txBox="1"/>
          <p:nvPr/>
        </p:nvSpPr>
        <p:spPr>
          <a:xfrm>
            <a:off x="849536" y="1539919"/>
            <a:ext cx="109347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10000" spc="-1149" dirty="0">
                <a:solidFill>
                  <a:srgbClr val="000000"/>
                </a:solidFill>
                <a:latin typeface="Open Sauce Light"/>
              </a:rPr>
              <a:t>Brand Introduction</a:t>
            </a:r>
            <a:endParaRPr lang="en-US" sz="10000" spc="-1149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1028700" y="589214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project</a:t>
            </a:r>
          </a:p>
        </p:txBody>
      </p:sp>
      <p:sp>
        <p:nvSpPr>
          <p:cNvPr id="28" name="TextBox 12"/>
          <p:cNvSpPr txBox="1"/>
          <p:nvPr/>
        </p:nvSpPr>
        <p:spPr>
          <a:xfrm>
            <a:off x="9780847" y="2552700"/>
            <a:ext cx="2448154" cy="315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3600" b="1" dirty="0" smtClean="0">
                <a:solidFill>
                  <a:srgbClr val="000000"/>
                </a:solidFill>
                <a:latin typeface="+mn-ea"/>
              </a:rPr>
              <a:t>브랜드</a:t>
            </a:r>
            <a:r>
              <a:rPr lang="ko-KR" altLang="en-US" sz="36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3600" b="1" dirty="0" smtClean="0">
                <a:solidFill>
                  <a:srgbClr val="000000"/>
                </a:solidFill>
                <a:latin typeface="+mn-ea"/>
              </a:rPr>
              <a:t>소개</a:t>
            </a:r>
            <a:endParaRPr lang="en-US" sz="36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3885571" y="9570398"/>
            <a:ext cx="2573629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Concept</a:t>
            </a:r>
          </a:p>
        </p:txBody>
      </p:sp>
      <p:sp>
        <p:nvSpPr>
          <p:cNvPr id="19" name="TextBox 8"/>
          <p:cNvSpPr txBox="1"/>
          <p:nvPr/>
        </p:nvSpPr>
        <p:spPr>
          <a:xfrm>
            <a:off x="1058008" y="9570398"/>
            <a:ext cx="188938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Subject selection</a:t>
            </a:r>
          </a:p>
        </p:txBody>
      </p:sp>
      <p:sp>
        <p:nvSpPr>
          <p:cNvPr id="20" name="TextBox 10"/>
          <p:cNvSpPr txBox="1"/>
          <p:nvPr/>
        </p:nvSpPr>
        <p:spPr>
          <a:xfrm>
            <a:off x="6513872" y="9570398"/>
            <a:ext cx="2333378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Open Sauce Heavy" panose="020B0600000101010101" charset="0"/>
              </a:rPr>
              <a:t>Brand Introduction</a:t>
            </a:r>
          </a:p>
        </p:txBody>
      </p:sp>
      <p:sp>
        <p:nvSpPr>
          <p:cNvPr id="21" name="TextBox 11"/>
          <p:cNvSpPr txBox="1"/>
          <p:nvPr/>
        </p:nvSpPr>
        <p:spPr>
          <a:xfrm>
            <a:off x="9338953" y="9570398"/>
            <a:ext cx="226374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Reason for selection</a:t>
            </a:r>
          </a:p>
        </p:txBody>
      </p:sp>
      <p:sp>
        <p:nvSpPr>
          <p:cNvPr id="22" name="TextBox 11"/>
          <p:cNvSpPr txBox="1"/>
          <p:nvPr/>
        </p:nvSpPr>
        <p:spPr>
          <a:xfrm>
            <a:off x="11730792" y="9570398"/>
            <a:ext cx="2263742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Research</a:t>
            </a:r>
          </a:p>
        </p:txBody>
      </p:sp>
      <p:sp>
        <p:nvSpPr>
          <p:cNvPr id="23" name="TextBox 10"/>
          <p:cNvSpPr txBox="1"/>
          <p:nvPr/>
        </p:nvSpPr>
        <p:spPr>
          <a:xfrm>
            <a:off x="3641900" y="9582099"/>
            <a:ext cx="2079106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Brand Selection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89636" y="4706767"/>
            <a:ext cx="15867269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ko-KR" sz="4400" spc="-300" dirty="0" smtClean="0">
                <a:solidFill>
                  <a:srgbClr val="000000"/>
                </a:solidFill>
                <a:latin typeface="+mn-ea"/>
              </a:rPr>
              <a:t>- 1848</a:t>
            </a:r>
            <a:r>
              <a:rPr lang="ko-KR" altLang="en-US" sz="4400" spc="-300" dirty="0">
                <a:solidFill>
                  <a:srgbClr val="000000"/>
                </a:solidFill>
                <a:latin typeface="+mn-ea"/>
              </a:rPr>
              <a:t>년 금 채굴자로부터 </a:t>
            </a:r>
            <a:r>
              <a:rPr lang="ko-KR" altLang="en-US" sz="4400" spc="-300" dirty="0" smtClean="0">
                <a:solidFill>
                  <a:srgbClr val="000000"/>
                </a:solidFill>
                <a:latin typeface="+mn-ea"/>
              </a:rPr>
              <a:t>시작</a:t>
            </a:r>
            <a:endParaRPr lang="en-US" altLang="ko-KR" sz="4400" spc="-300" dirty="0" smtClean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ko-KR" sz="4400" spc="-300" dirty="0" smtClean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4400" spc="-300" dirty="0" smtClean="0">
                <a:solidFill>
                  <a:srgbClr val="000000"/>
                </a:solidFill>
                <a:latin typeface="+mn-ea"/>
              </a:rPr>
              <a:t>소와 </a:t>
            </a:r>
            <a:r>
              <a:rPr lang="ko-KR" altLang="en-US" sz="4400" spc="-300" dirty="0">
                <a:solidFill>
                  <a:srgbClr val="000000"/>
                </a:solidFill>
                <a:latin typeface="+mn-ea"/>
              </a:rPr>
              <a:t>염소 가죽으로 버팔로 </a:t>
            </a:r>
            <a:r>
              <a:rPr lang="ko-KR" altLang="en-US" sz="4400" spc="-300" dirty="0" smtClean="0">
                <a:solidFill>
                  <a:srgbClr val="000000"/>
                </a:solidFill>
                <a:latin typeface="+mn-ea"/>
              </a:rPr>
              <a:t>장갑을 만든 것이 시초</a:t>
            </a:r>
            <a:r>
              <a:rPr lang="en-US" altLang="ko-KR" sz="4400" spc="-30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ko-KR" sz="4400" spc="-300" dirty="0" smtClean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4400" spc="-300" dirty="0" smtClean="0">
                <a:solidFill>
                  <a:srgbClr val="000000"/>
                </a:solidFill>
                <a:latin typeface="+mn-ea"/>
              </a:rPr>
              <a:t>확실한 기술력으로 캠핑용품까지 인정받은 브랜드</a:t>
            </a:r>
            <a:endParaRPr lang="en-US" altLang="ko-KR" sz="4400" spc="-300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26"/>
          <p:cNvSpPr/>
          <p:nvPr/>
        </p:nvSpPr>
        <p:spPr>
          <a:xfrm>
            <a:off x="1031463" y="3985451"/>
            <a:ext cx="4776274" cy="4776274"/>
          </a:xfrm>
          <a:custGeom>
            <a:avLst/>
            <a:gdLst/>
            <a:ahLst/>
            <a:cxnLst/>
            <a:rect l="l" t="t" r="r" b="b"/>
            <a:pathLst>
              <a:path w="5930306" h="5930306">
                <a:moveTo>
                  <a:pt x="0" y="0"/>
                </a:moveTo>
                <a:lnTo>
                  <a:pt x="5930307" y="0"/>
                </a:lnTo>
                <a:lnTo>
                  <a:pt x="5930307" y="5930306"/>
                </a:lnTo>
                <a:lnTo>
                  <a:pt x="0" y="5930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7"/>
          <p:cNvSpPr txBox="1"/>
          <p:nvPr/>
        </p:nvSpPr>
        <p:spPr>
          <a:xfrm>
            <a:off x="1028700" y="589214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project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4400" y="1144137"/>
            <a:ext cx="109347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6000" spc="-300" dirty="0">
                <a:solidFill>
                  <a:srgbClr val="000000"/>
                </a:solidFill>
                <a:latin typeface="Open Sauce Light"/>
              </a:rPr>
              <a:t>Brand Introduction</a:t>
            </a:r>
            <a:endParaRPr lang="en-US" sz="6000" spc="-3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21" name="AutoShape 3"/>
          <p:cNvSpPr/>
          <p:nvPr/>
        </p:nvSpPr>
        <p:spPr>
          <a:xfrm>
            <a:off x="0" y="240030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"/>
          <p:cNvSpPr/>
          <p:nvPr/>
        </p:nvSpPr>
        <p:spPr>
          <a:xfrm>
            <a:off x="0" y="9151227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4"/>
          <p:cNvSpPr/>
          <p:nvPr/>
        </p:nvSpPr>
        <p:spPr>
          <a:xfrm rot="16200000">
            <a:off x="16390160" y="9721495"/>
            <a:ext cx="112148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5"/>
          <p:cNvSpPr/>
          <p:nvPr/>
        </p:nvSpPr>
        <p:spPr>
          <a:xfrm rot="5400000">
            <a:off x="17242746" y="9374104"/>
            <a:ext cx="737414" cy="704305"/>
          </a:xfrm>
          <a:custGeom>
            <a:avLst/>
            <a:gdLst/>
            <a:ahLst/>
            <a:cxnLst/>
            <a:rect l="l" t="t" r="r" b="b"/>
            <a:pathLst>
              <a:path w="737414" h="704305">
                <a:moveTo>
                  <a:pt x="0" y="0"/>
                </a:moveTo>
                <a:lnTo>
                  <a:pt x="737413" y="0"/>
                </a:lnTo>
                <a:lnTo>
                  <a:pt x="737413" y="704306"/>
                </a:lnTo>
                <a:lnTo>
                  <a:pt x="0" y="704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26"/>
          <p:cNvSpPr/>
          <p:nvPr/>
        </p:nvSpPr>
        <p:spPr>
          <a:xfrm>
            <a:off x="6887757" y="3985451"/>
            <a:ext cx="4776274" cy="4776274"/>
          </a:xfrm>
          <a:custGeom>
            <a:avLst/>
            <a:gdLst/>
            <a:ahLst/>
            <a:cxnLst/>
            <a:rect l="l" t="t" r="r" b="b"/>
            <a:pathLst>
              <a:path w="5930306" h="5930306">
                <a:moveTo>
                  <a:pt x="0" y="0"/>
                </a:moveTo>
                <a:lnTo>
                  <a:pt x="5930307" y="0"/>
                </a:lnTo>
                <a:lnTo>
                  <a:pt x="5930307" y="5930306"/>
                </a:lnTo>
                <a:lnTo>
                  <a:pt x="0" y="5930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6"/>
          <p:cNvSpPr/>
          <p:nvPr/>
        </p:nvSpPr>
        <p:spPr>
          <a:xfrm>
            <a:off x="12661875" y="3985451"/>
            <a:ext cx="4776274" cy="4776274"/>
          </a:xfrm>
          <a:custGeom>
            <a:avLst/>
            <a:gdLst/>
            <a:ahLst/>
            <a:cxnLst/>
            <a:rect l="l" t="t" r="r" b="b"/>
            <a:pathLst>
              <a:path w="5930306" h="5930306">
                <a:moveTo>
                  <a:pt x="0" y="0"/>
                </a:moveTo>
                <a:lnTo>
                  <a:pt x="5930307" y="0"/>
                </a:lnTo>
                <a:lnTo>
                  <a:pt x="5930307" y="5930306"/>
                </a:lnTo>
                <a:lnTo>
                  <a:pt x="0" y="5930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7"/>
          <p:cNvSpPr txBox="1"/>
          <p:nvPr/>
        </p:nvSpPr>
        <p:spPr>
          <a:xfrm>
            <a:off x="13885571" y="9570398"/>
            <a:ext cx="2573629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Concept</a:t>
            </a:r>
          </a:p>
        </p:txBody>
      </p:sp>
      <p:sp>
        <p:nvSpPr>
          <p:cNvPr id="37" name="TextBox 8"/>
          <p:cNvSpPr txBox="1"/>
          <p:nvPr/>
        </p:nvSpPr>
        <p:spPr>
          <a:xfrm>
            <a:off x="1058008" y="9570398"/>
            <a:ext cx="188938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Subject selection</a:t>
            </a:r>
          </a:p>
        </p:txBody>
      </p:sp>
      <p:sp>
        <p:nvSpPr>
          <p:cNvPr id="39" name="TextBox 10"/>
          <p:cNvSpPr txBox="1"/>
          <p:nvPr/>
        </p:nvSpPr>
        <p:spPr>
          <a:xfrm>
            <a:off x="6513872" y="9570398"/>
            <a:ext cx="2333378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Open Sauce Heavy" panose="020B0600000101010101" charset="0"/>
              </a:rPr>
              <a:t>Brand Introduction</a:t>
            </a:r>
          </a:p>
        </p:txBody>
      </p:sp>
      <p:sp>
        <p:nvSpPr>
          <p:cNvPr id="40" name="TextBox 11"/>
          <p:cNvSpPr txBox="1"/>
          <p:nvPr/>
        </p:nvSpPr>
        <p:spPr>
          <a:xfrm>
            <a:off x="9338953" y="9570398"/>
            <a:ext cx="226374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Reason for selection</a:t>
            </a:r>
          </a:p>
        </p:txBody>
      </p:sp>
      <p:sp>
        <p:nvSpPr>
          <p:cNvPr id="41" name="TextBox 11"/>
          <p:cNvSpPr txBox="1"/>
          <p:nvPr/>
        </p:nvSpPr>
        <p:spPr>
          <a:xfrm>
            <a:off x="11730792" y="9570398"/>
            <a:ext cx="2263742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Research</a:t>
            </a:r>
          </a:p>
        </p:txBody>
      </p:sp>
      <p:sp>
        <p:nvSpPr>
          <p:cNvPr id="43" name="TextBox 10"/>
          <p:cNvSpPr txBox="1"/>
          <p:nvPr/>
        </p:nvSpPr>
        <p:spPr>
          <a:xfrm>
            <a:off x="3641900" y="9582099"/>
            <a:ext cx="2079106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Brand Selection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20531" y="3075798"/>
            <a:ext cx="519813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altLang="ko-KR" sz="4000" spc="-300" dirty="0" smtClean="0">
                <a:solidFill>
                  <a:srgbClr val="000000"/>
                </a:solidFill>
                <a:latin typeface="+mn-ea"/>
              </a:rPr>
              <a:t>'</a:t>
            </a:r>
            <a:r>
              <a:rPr lang="ko-KR" altLang="en-US" sz="4000" spc="-300" dirty="0">
                <a:solidFill>
                  <a:srgbClr val="000000"/>
                </a:solidFill>
                <a:latin typeface="+mn-ea"/>
              </a:rPr>
              <a:t>장인의 고집</a:t>
            </a:r>
            <a:r>
              <a:rPr lang="en-US" altLang="ko-KR" sz="4000" spc="-300" dirty="0">
                <a:solidFill>
                  <a:srgbClr val="000000"/>
                </a:solidFill>
                <a:latin typeface="+mn-ea"/>
              </a:rPr>
              <a:t>'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3492037" y="3160313"/>
            <a:ext cx="336069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4000" spc="-300" dirty="0" err="1">
                <a:solidFill>
                  <a:srgbClr val="000000"/>
                </a:solidFill>
                <a:latin typeface="+mn-ea"/>
              </a:rPr>
              <a:t>스와니</a:t>
            </a:r>
            <a:r>
              <a:rPr lang="ko-KR" altLang="en-US" sz="4000" spc="-3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4000" spc="-300" dirty="0" err="1">
                <a:solidFill>
                  <a:srgbClr val="000000"/>
                </a:solidFill>
                <a:latin typeface="+mn-ea"/>
              </a:rPr>
              <a:t>옐로우</a:t>
            </a:r>
            <a:endParaRPr lang="en-US" sz="4000" spc="-3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34265" y="5372907"/>
            <a:ext cx="3970668" cy="2185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dist">
              <a:lnSpc>
                <a:spcPts val="3600"/>
              </a:lnSpc>
              <a:spcBef>
                <a:spcPct val="0"/>
              </a:spcBef>
            </a:pPr>
            <a:r>
              <a:rPr lang="en-US" altLang="ko-KR" sz="2800" spc="-300" dirty="0" smtClean="0">
                <a:solidFill>
                  <a:srgbClr val="000000"/>
                </a:solidFill>
                <a:latin typeface="+mn-ea"/>
              </a:rPr>
              <a:t>19</a:t>
            </a:r>
            <a:r>
              <a:rPr lang="ko-KR" altLang="en-US" sz="2800" spc="-300" dirty="0" smtClean="0">
                <a:solidFill>
                  <a:srgbClr val="000000"/>
                </a:solidFill>
                <a:latin typeface="+mn-ea"/>
              </a:rPr>
              <a:t>세기 중반 </a:t>
            </a:r>
            <a:r>
              <a:rPr lang="en-US" altLang="ko-KR" sz="2800" spc="-300" dirty="0" smtClean="0">
                <a:solidFill>
                  <a:srgbClr val="000000"/>
                </a:solidFill>
                <a:latin typeface="+mn-ea"/>
              </a:rPr>
              <a:t>(170</a:t>
            </a:r>
            <a:r>
              <a:rPr lang="ko-KR" altLang="en-US" sz="2800" spc="-300" dirty="0" err="1" smtClean="0">
                <a:solidFill>
                  <a:srgbClr val="000000"/>
                </a:solidFill>
                <a:latin typeface="+mn-ea"/>
              </a:rPr>
              <a:t>년전</a:t>
            </a:r>
            <a:r>
              <a:rPr lang="en-US" altLang="ko-KR" sz="2800" spc="-30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 lvl="0" algn="dist">
              <a:spcBef>
                <a:spcPct val="0"/>
              </a:spcBef>
            </a:pPr>
            <a:r>
              <a:rPr lang="ko-KR" altLang="en-US" sz="2800" spc="-300" dirty="0" smtClean="0">
                <a:solidFill>
                  <a:srgbClr val="000000"/>
                </a:solidFill>
                <a:latin typeface="+mn-ea"/>
              </a:rPr>
              <a:t>미국의 마을에서 시작된</a:t>
            </a:r>
            <a:endParaRPr lang="en-US" altLang="ko-KR" sz="2800" spc="-300" dirty="0" smtClean="0">
              <a:solidFill>
                <a:srgbClr val="000000"/>
              </a:solidFill>
              <a:latin typeface="+mn-ea"/>
            </a:endParaRPr>
          </a:p>
          <a:p>
            <a:pPr lvl="0" algn="dist">
              <a:spcBef>
                <a:spcPct val="0"/>
              </a:spcBef>
            </a:pPr>
            <a:r>
              <a:rPr lang="ko-KR" altLang="en-US" sz="2800" spc="-300" dirty="0" err="1" smtClean="0">
                <a:solidFill>
                  <a:srgbClr val="000000"/>
                </a:solidFill>
                <a:latin typeface="+mn-ea"/>
              </a:rPr>
              <a:t>장갑회사를</a:t>
            </a:r>
            <a:r>
              <a:rPr lang="ko-KR" altLang="en-US" sz="2800" spc="-300" dirty="0" smtClean="0">
                <a:solidFill>
                  <a:srgbClr val="000000"/>
                </a:solidFill>
                <a:latin typeface="+mn-ea"/>
              </a:rPr>
              <a:t> 기원으로  </a:t>
            </a:r>
            <a:endParaRPr lang="en-US" altLang="ko-KR" sz="2800" spc="-300" dirty="0" smtClean="0">
              <a:solidFill>
                <a:srgbClr val="000000"/>
              </a:solidFill>
              <a:latin typeface="+mn-ea"/>
            </a:endParaRPr>
          </a:p>
          <a:p>
            <a:pPr lvl="0" algn="dist">
              <a:spcBef>
                <a:spcPct val="0"/>
              </a:spcBef>
            </a:pPr>
            <a:r>
              <a:rPr lang="ko-KR" altLang="en-US" sz="2800" spc="-300" dirty="0" smtClean="0">
                <a:solidFill>
                  <a:srgbClr val="000000"/>
                </a:solidFill>
                <a:latin typeface="+mn-ea"/>
              </a:rPr>
              <a:t>한 </a:t>
            </a:r>
            <a:r>
              <a:rPr lang="en-US" altLang="ko-KR" sz="2800" spc="-300" dirty="0" smtClean="0">
                <a:solidFill>
                  <a:srgbClr val="000000"/>
                </a:solidFill>
                <a:latin typeface="+mn-ea"/>
              </a:rPr>
              <a:t>glove </a:t>
            </a:r>
            <a:r>
              <a:rPr lang="en-US" altLang="ko-KR" sz="2800" spc="-300" dirty="0">
                <a:solidFill>
                  <a:srgbClr val="000000"/>
                </a:solidFill>
                <a:latin typeface="+mn-ea"/>
              </a:rPr>
              <a:t>brand </a:t>
            </a:r>
            <a:r>
              <a:rPr lang="en-US" altLang="ko-KR" sz="2800" spc="-300" dirty="0" smtClean="0">
                <a:solidFill>
                  <a:srgbClr val="000000"/>
                </a:solidFill>
                <a:latin typeface="+mn-ea"/>
              </a:rPr>
              <a:t>2008</a:t>
            </a:r>
            <a:r>
              <a:rPr lang="ko-KR" altLang="en-US" sz="2800" spc="-300" dirty="0" smtClean="0">
                <a:solidFill>
                  <a:srgbClr val="000000"/>
                </a:solidFill>
                <a:latin typeface="+mn-ea"/>
              </a:rPr>
              <a:t>년 </a:t>
            </a:r>
            <a:r>
              <a:rPr lang="ko-KR" altLang="en-US" sz="2800" spc="-300" dirty="0" err="1" smtClean="0">
                <a:solidFill>
                  <a:srgbClr val="000000"/>
                </a:solidFill>
                <a:latin typeface="+mn-ea"/>
              </a:rPr>
              <a:t>캠프웨어</a:t>
            </a:r>
            <a:r>
              <a:rPr lang="ko-KR" altLang="en-US" sz="2800" spc="-300" dirty="0" smtClean="0">
                <a:solidFill>
                  <a:srgbClr val="000000"/>
                </a:solidFill>
                <a:latin typeface="+mn-ea"/>
              </a:rPr>
              <a:t> 회사로 </a:t>
            </a:r>
            <a:r>
              <a:rPr lang="ko-KR" altLang="en-US" sz="2800" spc="-300" dirty="0">
                <a:solidFill>
                  <a:srgbClr val="000000"/>
                </a:solidFill>
                <a:latin typeface="+mn-ea"/>
              </a:rPr>
              <a:t>재탄생</a:t>
            </a:r>
            <a:endParaRPr lang="en-US" altLang="ko-KR" sz="2800" spc="-3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83369" y="2610475"/>
            <a:ext cx="598505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altLang="ko-KR" sz="4000" spc="-300" dirty="0" smtClean="0">
                <a:solidFill>
                  <a:srgbClr val="000000"/>
                </a:solidFill>
                <a:latin typeface="+mn-ea"/>
              </a:rPr>
              <a:t>＇</a:t>
            </a:r>
            <a:r>
              <a:rPr lang="ko-KR" altLang="en-US" sz="4000" spc="-300" dirty="0" err="1" smtClean="0">
                <a:solidFill>
                  <a:srgbClr val="000000"/>
                </a:solidFill>
                <a:latin typeface="+mn-ea"/>
              </a:rPr>
              <a:t>듀폰</a:t>
            </a:r>
            <a:r>
              <a:rPr lang="en-US" altLang="ko-KR" sz="4000" spc="-300" dirty="0" smtClean="0">
                <a:solidFill>
                  <a:srgbClr val="000000"/>
                </a:solidFill>
                <a:latin typeface="+mn-ea"/>
              </a:rPr>
              <a:t>＇</a:t>
            </a:r>
          </a:p>
          <a:p>
            <a:pPr lvl="0" algn="ctr">
              <a:spcBef>
                <a:spcPct val="0"/>
              </a:spcBef>
            </a:pPr>
            <a:r>
              <a:rPr lang="en-US" altLang="ko-KR" sz="4000" spc="-300" dirty="0" smtClean="0">
                <a:solidFill>
                  <a:srgbClr val="000000"/>
                </a:solidFill>
                <a:latin typeface="+mn-ea"/>
              </a:rPr>
              <a:t>KEVLAR </a:t>
            </a:r>
            <a:r>
              <a:rPr lang="ko-KR" altLang="en-US" sz="4000" spc="-300" dirty="0" smtClean="0">
                <a:solidFill>
                  <a:srgbClr val="000000"/>
                </a:solidFill>
                <a:latin typeface="+mn-ea"/>
              </a:rPr>
              <a:t>개발</a:t>
            </a:r>
            <a:endParaRPr lang="en-US" altLang="ko-KR" sz="4000" spc="-3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06575" y="5728792"/>
            <a:ext cx="3970668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dist">
              <a:lnSpc>
                <a:spcPts val="3600"/>
              </a:lnSpc>
              <a:spcBef>
                <a:spcPct val="0"/>
              </a:spcBef>
            </a:pPr>
            <a:r>
              <a:rPr lang="en-US" altLang="ko-KR" sz="2800" spc="-300" dirty="0">
                <a:solidFill>
                  <a:srgbClr val="000000"/>
                </a:solidFill>
                <a:latin typeface="+mn-ea"/>
              </a:rPr>
              <a:t>538℃ </a:t>
            </a:r>
            <a:r>
              <a:rPr lang="ko-KR" altLang="en-US" sz="2800" spc="-300" dirty="0">
                <a:solidFill>
                  <a:srgbClr val="000000"/>
                </a:solidFill>
                <a:latin typeface="+mn-ea"/>
              </a:rPr>
              <a:t>까지의 내열성을</a:t>
            </a:r>
          </a:p>
          <a:p>
            <a:pPr lvl="0" algn="dist">
              <a:lnSpc>
                <a:spcPts val="3600"/>
              </a:lnSpc>
              <a:spcBef>
                <a:spcPct val="0"/>
              </a:spcBef>
            </a:pPr>
            <a:r>
              <a:rPr lang="ko-KR" altLang="en-US" sz="2800" spc="-300" dirty="0">
                <a:solidFill>
                  <a:srgbClr val="000000"/>
                </a:solidFill>
                <a:latin typeface="+mn-ea"/>
              </a:rPr>
              <a:t>가지며 </a:t>
            </a:r>
            <a:r>
              <a:rPr lang="ko-KR" altLang="en-US" sz="2800" spc="-300" dirty="0" smtClean="0">
                <a:solidFill>
                  <a:srgbClr val="000000"/>
                </a:solidFill>
                <a:latin typeface="+mn-ea"/>
              </a:rPr>
              <a:t>강철 대비 </a:t>
            </a:r>
            <a:r>
              <a:rPr lang="en-US" altLang="ko-KR" sz="2800" spc="-300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2800" spc="-300" dirty="0">
                <a:solidFill>
                  <a:srgbClr val="000000"/>
                </a:solidFill>
                <a:latin typeface="+mn-ea"/>
              </a:rPr>
              <a:t>배의 </a:t>
            </a:r>
            <a:r>
              <a:rPr lang="ko-KR" altLang="en-US" sz="2800" spc="-300" dirty="0" smtClean="0">
                <a:solidFill>
                  <a:srgbClr val="000000"/>
                </a:solidFill>
                <a:latin typeface="+mn-ea"/>
              </a:rPr>
              <a:t>강도를 가진 </a:t>
            </a:r>
            <a:r>
              <a:rPr lang="ko-KR" altLang="en-US" sz="2800" spc="-300" dirty="0">
                <a:solidFill>
                  <a:srgbClr val="000000"/>
                </a:solidFill>
                <a:latin typeface="+mn-ea"/>
              </a:rPr>
              <a:t>마법의 섬유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064678" y="5249797"/>
            <a:ext cx="3970668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dist">
              <a:lnSpc>
                <a:spcPts val="3600"/>
              </a:lnSpc>
              <a:spcBef>
                <a:spcPct val="0"/>
              </a:spcBef>
            </a:pPr>
            <a:r>
              <a:rPr lang="ko-KR" altLang="en-US" sz="2800" spc="-300" dirty="0">
                <a:solidFill>
                  <a:srgbClr val="000000"/>
                </a:solidFill>
                <a:latin typeface="+mn-ea"/>
              </a:rPr>
              <a:t> 과거에는 등불이 적고 </a:t>
            </a:r>
          </a:p>
          <a:p>
            <a:pPr lvl="0" algn="dist">
              <a:lnSpc>
                <a:spcPts val="3600"/>
              </a:lnSpc>
              <a:spcBef>
                <a:spcPct val="0"/>
              </a:spcBef>
            </a:pPr>
            <a:r>
              <a:rPr lang="ko-KR" altLang="en-US" sz="2800" spc="-300" dirty="0">
                <a:solidFill>
                  <a:srgbClr val="000000"/>
                </a:solidFill>
                <a:latin typeface="+mn-ea"/>
              </a:rPr>
              <a:t>글러브를 떨어뜨렸을 때에 </a:t>
            </a:r>
          </a:p>
          <a:p>
            <a:pPr lvl="0" algn="dist">
              <a:lnSpc>
                <a:spcPts val="3600"/>
              </a:lnSpc>
              <a:spcBef>
                <a:spcPct val="0"/>
              </a:spcBef>
            </a:pPr>
            <a:r>
              <a:rPr lang="ko-KR" altLang="en-US" sz="2800" spc="-300" dirty="0">
                <a:solidFill>
                  <a:srgbClr val="000000"/>
                </a:solidFill>
                <a:latin typeface="+mn-ea"/>
              </a:rPr>
              <a:t>어둠 속에서도 쉽게 찾을 수 </a:t>
            </a:r>
            <a:r>
              <a:rPr lang="ko-KR" altLang="en-US" sz="2800" spc="-300" dirty="0" smtClean="0">
                <a:solidFill>
                  <a:srgbClr val="000000"/>
                </a:solidFill>
                <a:latin typeface="+mn-ea"/>
              </a:rPr>
              <a:t>있게 노랑색으로 제작</a:t>
            </a:r>
            <a:endParaRPr lang="ko-KR" altLang="en-US" sz="2800" spc="-300" dirty="0">
              <a:solidFill>
                <a:srgbClr val="000000"/>
              </a:solidFill>
              <a:latin typeface="+mn-ea"/>
            </a:endParaRPr>
          </a:p>
          <a:p>
            <a:pPr lvl="0" algn="dist">
              <a:lnSpc>
                <a:spcPts val="3600"/>
              </a:lnSpc>
              <a:spcBef>
                <a:spcPct val="0"/>
              </a:spcBef>
            </a:pPr>
            <a:r>
              <a:rPr lang="ko-KR" altLang="en-US" sz="2800" spc="-300" dirty="0" err="1">
                <a:solidFill>
                  <a:srgbClr val="000000"/>
                </a:solidFill>
                <a:latin typeface="+mn-ea"/>
              </a:rPr>
              <a:t>시그니처</a:t>
            </a:r>
            <a:r>
              <a:rPr lang="ko-KR" altLang="en-US" sz="2800" spc="-300" dirty="0">
                <a:solidFill>
                  <a:srgbClr val="000000"/>
                </a:solidFill>
                <a:latin typeface="+mn-ea"/>
              </a:rPr>
              <a:t> 메인 컬러를 유지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151227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118110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16390160" y="9721495"/>
            <a:ext cx="112148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 rot="5400000">
            <a:off x="17242746" y="9374104"/>
            <a:ext cx="737414" cy="704305"/>
          </a:xfrm>
          <a:custGeom>
            <a:avLst/>
            <a:gdLst/>
            <a:ahLst/>
            <a:cxnLst/>
            <a:rect l="l" t="t" r="r" b="b"/>
            <a:pathLst>
              <a:path w="737414" h="704305">
                <a:moveTo>
                  <a:pt x="0" y="0"/>
                </a:moveTo>
                <a:lnTo>
                  <a:pt x="737413" y="0"/>
                </a:lnTo>
                <a:lnTo>
                  <a:pt x="737413" y="704306"/>
                </a:lnTo>
                <a:lnTo>
                  <a:pt x="0" y="70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/>
          <p:cNvSpPr txBox="1"/>
          <p:nvPr/>
        </p:nvSpPr>
        <p:spPr>
          <a:xfrm>
            <a:off x="849536" y="1539919"/>
            <a:ext cx="109347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10000" spc="-1149" dirty="0">
                <a:solidFill>
                  <a:srgbClr val="000000"/>
                </a:solidFill>
                <a:latin typeface="Open Sauce Light"/>
              </a:rPr>
              <a:t>Reason for selection</a:t>
            </a:r>
          </a:p>
        </p:txBody>
      </p:sp>
      <p:sp>
        <p:nvSpPr>
          <p:cNvPr id="19" name="TextBox 7"/>
          <p:cNvSpPr txBox="1"/>
          <p:nvPr/>
        </p:nvSpPr>
        <p:spPr>
          <a:xfrm>
            <a:off x="1028700" y="589214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project</a:t>
            </a:r>
          </a:p>
        </p:txBody>
      </p:sp>
      <p:sp>
        <p:nvSpPr>
          <p:cNvPr id="20" name="TextBox 12"/>
          <p:cNvSpPr txBox="1"/>
          <p:nvPr/>
        </p:nvSpPr>
        <p:spPr>
          <a:xfrm>
            <a:off x="10849708" y="2607472"/>
            <a:ext cx="347589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3600" b="1" dirty="0" smtClean="0">
                <a:solidFill>
                  <a:srgbClr val="000000"/>
                </a:solidFill>
                <a:latin typeface="+mn-ea"/>
              </a:rPr>
              <a:t>브랜드</a:t>
            </a:r>
            <a:r>
              <a:rPr lang="ko-KR" altLang="en-US" sz="360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3600" b="1" dirty="0" smtClean="0">
                <a:solidFill>
                  <a:srgbClr val="000000"/>
                </a:solidFill>
                <a:latin typeface="+mn-ea"/>
              </a:rPr>
              <a:t>선정이유</a:t>
            </a:r>
            <a:endParaRPr lang="en-US" sz="36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5" name="TextBox 7"/>
          <p:cNvSpPr txBox="1"/>
          <p:nvPr/>
        </p:nvSpPr>
        <p:spPr>
          <a:xfrm>
            <a:off x="13885571" y="9570398"/>
            <a:ext cx="2573629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Concept</a:t>
            </a:r>
          </a:p>
        </p:txBody>
      </p:sp>
      <p:sp>
        <p:nvSpPr>
          <p:cNvPr id="36" name="TextBox 8"/>
          <p:cNvSpPr txBox="1"/>
          <p:nvPr/>
        </p:nvSpPr>
        <p:spPr>
          <a:xfrm>
            <a:off x="1058008" y="9570398"/>
            <a:ext cx="188938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Subject selection</a:t>
            </a:r>
          </a:p>
        </p:txBody>
      </p:sp>
      <p:sp>
        <p:nvSpPr>
          <p:cNvPr id="37" name="TextBox 10"/>
          <p:cNvSpPr txBox="1"/>
          <p:nvPr/>
        </p:nvSpPr>
        <p:spPr>
          <a:xfrm>
            <a:off x="6513872" y="9570398"/>
            <a:ext cx="207910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Brand Introduction</a:t>
            </a:r>
          </a:p>
        </p:txBody>
      </p:sp>
      <p:sp>
        <p:nvSpPr>
          <p:cNvPr id="38" name="TextBox 11"/>
          <p:cNvSpPr txBox="1"/>
          <p:nvPr/>
        </p:nvSpPr>
        <p:spPr>
          <a:xfrm>
            <a:off x="9338952" y="9570398"/>
            <a:ext cx="2445283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Open Sauce Heavy" panose="020B0600000101010101" charset="0"/>
              </a:rPr>
              <a:t>Reason for selection</a:t>
            </a:r>
          </a:p>
        </p:txBody>
      </p:sp>
      <p:sp>
        <p:nvSpPr>
          <p:cNvPr id="39" name="TextBox 11"/>
          <p:cNvSpPr txBox="1"/>
          <p:nvPr/>
        </p:nvSpPr>
        <p:spPr>
          <a:xfrm>
            <a:off x="11730792" y="9570398"/>
            <a:ext cx="2263742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Research</a:t>
            </a:r>
          </a:p>
        </p:txBody>
      </p:sp>
      <p:sp>
        <p:nvSpPr>
          <p:cNvPr id="40" name="TextBox 10"/>
          <p:cNvSpPr txBox="1"/>
          <p:nvPr/>
        </p:nvSpPr>
        <p:spPr>
          <a:xfrm>
            <a:off x="3641900" y="9582099"/>
            <a:ext cx="2079106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Brand Selection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5" r="9706"/>
          <a:stretch/>
        </p:blipFill>
        <p:spPr>
          <a:xfrm>
            <a:off x="1011283" y="3747431"/>
            <a:ext cx="8516607" cy="4626185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9753600" y="5327916"/>
            <a:ext cx="80510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</a:rPr>
              <a:t>프리미어 브랜드를 표현하지 못한 사이트</a:t>
            </a:r>
            <a:endParaRPr lang="en-US" altLang="ko-KR" sz="3200" dirty="0">
              <a:latin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</a:endParaRPr>
          </a:p>
          <a:p>
            <a:r>
              <a:rPr lang="en-US" altLang="ko-KR" sz="3200" dirty="0">
                <a:latin typeface="맑은 고딕" panose="020B0503020000020004" pitchFamily="50" charset="-127"/>
              </a:rPr>
              <a:t>- </a:t>
            </a:r>
            <a:r>
              <a:rPr lang="ko-KR" altLang="en-US" sz="3200" dirty="0" err="1">
                <a:latin typeface="맑은 고딕" panose="020B0503020000020004" pitchFamily="50" charset="-127"/>
              </a:rPr>
              <a:t>고사양</a:t>
            </a:r>
            <a:r>
              <a:rPr lang="ko-KR" altLang="en-US" sz="3200" dirty="0">
                <a:latin typeface="맑은 고딕" panose="020B0503020000020004" pitchFamily="50" charset="-127"/>
              </a:rPr>
              <a:t> 제품의 장점 부각이 미흡함</a:t>
            </a:r>
            <a:endParaRPr lang="en-US" altLang="ko-KR" sz="3200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43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151227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369434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16390160" y="9721495"/>
            <a:ext cx="112148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17242746" y="9374104"/>
            <a:ext cx="737414" cy="704305"/>
          </a:xfrm>
          <a:custGeom>
            <a:avLst/>
            <a:gdLst/>
            <a:ahLst/>
            <a:cxnLst/>
            <a:rect l="l" t="t" r="r" b="b"/>
            <a:pathLst>
              <a:path w="737414" h="704305">
                <a:moveTo>
                  <a:pt x="0" y="0"/>
                </a:moveTo>
                <a:lnTo>
                  <a:pt x="737413" y="0"/>
                </a:lnTo>
                <a:lnTo>
                  <a:pt x="737413" y="704306"/>
                </a:lnTo>
                <a:lnTo>
                  <a:pt x="0" y="70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028700" y="970976"/>
            <a:ext cx="16420179" cy="234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18207"/>
              </a:lnSpc>
              <a:spcBef>
                <a:spcPct val="0"/>
              </a:spcBef>
            </a:pPr>
            <a:r>
              <a:rPr lang="en-US" sz="15971" spc="-1149" dirty="0">
                <a:solidFill>
                  <a:srgbClr val="000000"/>
                </a:solidFill>
                <a:latin typeface="Open Sauce Light"/>
              </a:rPr>
              <a:t>Research</a:t>
            </a:r>
          </a:p>
        </p:txBody>
      </p:sp>
      <p:sp>
        <p:nvSpPr>
          <p:cNvPr id="45" name="TextBox 7"/>
          <p:cNvSpPr txBox="1"/>
          <p:nvPr/>
        </p:nvSpPr>
        <p:spPr>
          <a:xfrm>
            <a:off x="13885571" y="9570398"/>
            <a:ext cx="2573629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Concept</a:t>
            </a:r>
          </a:p>
        </p:txBody>
      </p:sp>
      <p:sp>
        <p:nvSpPr>
          <p:cNvPr id="46" name="TextBox 8"/>
          <p:cNvSpPr txBox="1"/>
          <p:nvPr/>
        </p:nvSpPr>
        <p:spPr>
          <a:xfrm>
            <a:off x="1058008" y="9570398"/>
            <a:ext cx="188938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Subject selection</a:t>
            </a:r>
          </a:p>
        </p:txBody>
      </p:sp>
      <p:sp>
        <p:nvSpPr>
          <p:cNvPr id="47" name="TextBox 10"/>
          <p:cNvSpPr txBox="1"/>
          <p:nvPr/>
        </p:nvSpPr>
        <p:spPr>
          <a:xfrm>
            <a:off x="6513872" y="9570398"/>
            <a:ext cx="207910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Brand Introduction</a:t>
            </a:r>
          </a:p>
        </p:txBody>
      </p:sp>
      <p:sp>
        <p:nvSpPr>
          <p:cNvPr id="48" name="TextBox 11"/>
          <p:cNvSpPr txBox="1"/>
          <p:nvPr/>
        </p:nvSpPr>
        <p:spPr>
          <a:xfrm>
            <a:off x="9338953" y="9570398"/>
            <a:ext cx="226374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Reason for selection</a:t>
            </a:r>
          </a:p>
        </p:txBody>
      </p:sp>
      <p:sp>
        <p:nvSpPr>
          <p:cNvPr id="49" name="TextBox 11"/>
          <p:cNvSpPr txBox="1"/>
          <p:nvPr/>
        </p:nvSpPr>
        <p:spPr>
          <a:xfrm>
            <a:off x="11730792" y="9570398"/>
            <a:ext cx="226374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Open Sauce Heavy" panose="020B0600000101010101" charset="0"/>
              </a:rPr>
              <a:t>Research</a:t>
            </a:r>
          </a:p>
        </p:txBody>
      </p:sp>
      <p:sp>
        <p:nvSpPr>
          <p:cNvPr id="50" name="TextBox 10"/>
          <p:cNvSpPr txBox="1"/>
          <p:nvPr/>
        </p:nvSpPr>
        <p:spPr>
          <a:xfrm>
            <a:off x="3641900" y="9582099"/>
            <a:ext cx="2079106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Brand Selection</a:t>
            </a:r>
          </a:p>
        </p:txBody>
      </p:sp>
      <p:sp>
        <p:nvSpPr>
          <p:cNvPr id="51" name="TextBox 7"/>
          <p:cNvSpPr txBox="1"/>
          <p:nvPr/>
        </p:nvSpPr>
        <p:spPr>
          <a:xfrm>
            <a:off x="1028700" y="589214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project</a:t>
            </a:r>
          </a:p>
        </p:txBody>
      </p:sp>
      <p:sp>
        <p:nvSpPr>
          <p:cNvPr id="52" name="TextBox 12"/>
          <p:cNvSpPr txBox="1"/>
          <p:nvPr/>
        </p:nvSpPr>
        <p:spPr>
          <a:xfrm>
            <a:off x="9338952" y="2628900"/>
            <a:ext cx="5824848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3600" b="1" dirty="0" smtClean="0">
                <a:solidFill>
                  <a:srgbClr val="000000"/>
                </a:solidFill>
                <a:latin typeface="+mj-ea"/>
                <a:ea typeface="+mj-ea"/>
              </a:rPr>
              <a:t>리서치 </a:t>
            </a:r>
            <a:r>
              <a:rPr lang="ko-KR" altLang="en-US" sz="3600" b="1" dirty="0" err="1" smtClean="0">
                <a:solidFill>
                  <a:srgbClr val="000000"/>
                </a:solidFill>
                <a:latin typeface="+mj-ea"/>
                <a:ea typeface="+mj-ea"/>
              </a:rPr>
              <a:t>유사브랜드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39829"/>
            <a:ext cx="7971656" cy="1960243"/>
          </a:xfrm>
          <a:prstGeom prst="rect">
            <a:avLst/>
          </a:prstGeom>
        </p:spPr>
      </p:pic>
      <p:sp>
        <p:nvSpPr>
          <p:cNvPr id="56" name="TextBox 12"/>
          <p:cNvSpPr txBox="1"/>
          <p:nvPr/>
        </p:nvSpPr>
        <p:spPr>
          <a:xfrm>
            <a:off x="3495375" y="7384455"/>
            <a:ext cx="2448154" cy="315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3600" b="1" dirty="0" err="1" smtClean="0">
                <a:solidFill>
                  <a:srgbClr val="000000"/>
                </a:solidFill>
                <a:latin typeface="+mj-ea"/>
                <a:ea typeface="+mj-ea"/>
              </a:rPr>
              <a:t>헬리녹스</a:t>
            </a:r>
            <a:endParaRPr lang="en-US" sz="36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762079" y="5006789"/>
            <a:ext cx="8686800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ko-KR" sz="3200" dirty="0" smtClean="0">
                <a:latin typeface="+mj-ea"/>
                <a:ea typeface="+mj-ea"/>
              </a:rPr>
              <a:t>-</a:t>
            </a:r>
            <a:r>
              <a:rPr lang="ko-KR" altLang="en-US" sz="3200" dirty="0" smtClean="0">
                <a:latin typeface="+mj-ea"/>
                <a:ea typeface="+mj-ea"/>
              </a:rPr>
              <a:t>태양의 신 헬리오스</a:t>
            </a:r>
            <a:r>
              <a:rPr lang="en-US" altLang="ko-KR" sz="3200" dirty="0" smtClean="0">
                <a:latin typeface="+mj-ea"/>
                <a:ea typeface="+mj-ea"/>
              </a:rPr>
              <a:t>,</a:t>
            </a:r>
            <a:r>
              <a:rPr lang="ko-KR" altLang="en-US" sz="3200" dirty="0" smtClean="0">
                <a:latin typeface="+mj-ea"/>
                <a:ea typeface="+mj-ea"/>
              </a:rPr>
              <a:t> 밤의 여신 </a:t>
            </a:r>
            <a:r>
              <a:rPr lang="ko-KR" altLang="en-US" sz="3200" dirty="0" err="1" smtClean="0">
                <a:latin typeface="+mj-ea"/>
                <a:ea typeface="+mj-ea"/>
              </a:rPr>
              <a:t>녹스의</a:t>
            </a:r>
            <a:r>
              <a:rPr lang="ko-KR" altLang="en-US" sz="3200" dirty="0" smtClean="0">
                <a:latin typeface="+mj-ea"/>
                <a:ea typeface="+mj-ea"/>
              </a:rPr>
              <a:t> 합성어      </a:t>
            </a:r>
            <a:endParaRPr lang="en-US" altLang="ko-KR" sz="3200" dirty="0" smtClean="0">
              <a:latin typeface="+mj-ea"/>
              <a:ea typeface="+mj-ea"/>
            </a:endParaRPr>
          </a:p>
          <a:p>
            <a:pPr>
              <a:lnSpc>
                <a:spcPts val="4400"/>
              </a:lnSpc>
            </a:pPr>
            <a:r>
              <a:rPr lang="en-US" altLang="ko-KR" sz="3200" dirty="0">
                <a:latin typeface="+mj-ea"/>
                <a:ea typeface="+mj-ea"/>
              </a:rPr>
              <a:t> </a:t>
            </a:r>
            <a:r>
              <a:rPr lang="ko-KR" altLang="en-US" sz="3200" dirty="0" smtClean="0">
                <a:latin typeface="+mj-ea"/>
                <a:ea typeface="+mj-ea"/>
              </a:rPr>
              <a:t>해와 달을 의미</a:t>
            </a:r>
            <a:endParaRPr lang="en-US" altLang="ko-KR" sz="3200" dirty="0" smtClean="0">
              <a:latin typeface="+mj-ea"/>
              <a:ea typeface="+mj-ea"/>
            </a:endParaRPr>
          </a:p>
          <a:p>
            <a:pPr>
              <a:lnSpc>
                <a:spcPts val="4400"/>
              </a:lnSpc>
            </a:pPr>
            <a:endParaRPr lang="ko-KR" altLang="en-US" sz="3200" dirty="0" smtClean="0">
              <a:latin typeface="+mj-ea"/>
              <a:ea typeface="+mj-ea"/>
            </a:endParaRPr>
          </a:p>
          <a:p>
            <a:pPr>
              <a:lnSpc>
                <a:spcPts val="4400"/>
              </a:lnSpc>
            </a:pPr>
            <a:r>
              <a:rPr lang="en-US" altLang="ko-KR" sz="3200" dirty="0" smtClean="0">
                <a:latin typeface="+mj-ea"/>
                <a:ea typeface="+mj-ea"/>
              </a:rPr>
              <a:t>-</a:t>
            </a:r>
            <a:r>
              <a:rPr lang="ko-KR" altLang="en-US" sz="3200" dirty="0" smtClean="0">
                <a:latin typeface="+mj-ea"/>
                <a:ea typeface="+mj-ea"/>
              </a:rPr>
              <a:t>밤 하늘을 </a:t>
            </a:r>
            <a:r>
              <a:rPr lang="ko-KR" altLang="en-US" sz="3200" dirty="0">
                <a:latin typeface="+mj-ea"/>
                <a:ea typeface="+mj-ea"/>
              </a:rPr>
              <a:t>마음껏 즐길 수 있는 야외 아웃도어 </a:t>
            </a:r>
            <a:r>
              <a:rPr lang="ko-KR" altLang="en-US" sz="3200" dirty="0" smtClean="0">
                <a:latin typeface="+mj-ea"/>
                <a:ea typeface="+mj-ea"/>
              </a:rPr>
              <a:t>  </a:t>
            </a:r>
            <a:endParaRPr lang="en-US" altLang="ko-KR" sz="3200" dirty="0">
              <a:latin typeface="+mj-ea"/>
              <a:ea typeface="+mj-ea"/>
            </a:endParaRPr>
          </a:p>
          <a:p>
            <a:pPr>
              <a:lnSpc>
                <a:spcPts val="4400"/>
              </a:lnSpc>
            </a:pPr>
            <a:r>
              <a:rPr lang="en-US" altLang="ko-KR" sz="3200" dirty="0" smtClean="0">
                <a:latin typeface="+mj-ea"/>
                <a:ea typeface="+mj-ea"/>
              </a:rPr>
              <a:t> </a:t>
            </a:r>
            <a:r>
              <a:rPr lang="ko-KR" altLang="en-US" sz="3200" dirty="0" smtClean="0">
                <a:latin typeface="+mj-ea"/>
                <a:ea typeface="+mj-ea"/>
              </a:rPr>
              <a:t>생활에 </a:t>
            </a:r>
            <a:r>
              <a:rPr lang="ko-KR" altLang="en-US" sz="3200" dirty="0">
                <a:latin typeface="+mj-ea"/>
                <a:ea typeface="+mj-ea"/>
              </a:rPr>
              <a:t>또 </a:t>
            </a:r>
            <a:r>
              <a:rPr lang="ko-KR" altLang="en-US" sz="3200" dirty="0" smtClean="0">
                <a:latin typeface="+mj-ea"/>
                <a:ea typeface="+mj-ea"/>
              </a:rPr>
              <a:t>다른 즐거움을 </a:t>
            </a:r>
            <a:r>
              <a:rPr lang="ko-KR" altLang="en-US" sz="3200" dirty="0">
                <a:latin typeface="+mj-ea"/>
                <a:ea typeface="+mj-ea"/>
              </a:rPr>
              <a:t>준다는 </a:t>
            </a:r>
            <a:r>
              <a:rPr lang="ko-KR" altLang="en-US" sz="3200" dirty="0" smtClean="0">
                <a:latin typeface="+mj-ea"/>
                <a:ea typeface="+mj-ea"/>
              </a:rPr>
              <a:t>의미 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60" name="AutoShape 3"/>
          <p:cNvSpPr/>
          <p:nvPr/>
        </p:nvSpPr>
        <p:spPr>
          <a:xfrm>
            <a:off x="8062242" y="3694344"/>
            <a:ext cx="0" cy="5456883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26"/>
          <p:cNvSpPr/>
          <p:nvPr/>
        </p:nvSpPr>
        <p:spPr>
          <a:xfrm>
            <a:off x="1031463" y="3691738"/>
            <a:ext cx="4776274" cy="4776274"/>
          </a:xfrm>
          <a:custGeom>
            <a:avLst/>
            <a:gdLst/>
            <a:ahLst/>
            <a:cxnLst/>
            <a:rect l="l" t="t" r="r" b="b"/>
            <a:pathLst>
              <a:path w="5930306" h="5930306">
                <a:moveTo>
                  <a:pt x="0" y="0"/>
                </a:moveTo>
                <a:lnTo>
                  <a:pt x="5930307" y="0"/>
                </a:lnTo>
                <a:lnTo>
                  <a:pt x="5930307" y="5930306"/>
                </a:lnTo>
                <a:lnTo>
                  <a:pt x="0" y="5930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7"/>
          <p:cNvSpPr txBox="1"/>
          <p:nvPr/>
        </p:nvSpPr>
        <p:spPr>
          <a:xfrm>
            <a:off x="1028700" y="589214"/>
            <a:ext cx="3086100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9"/>
              </a:lnSpc>
            </a:pPr>
            <a:r>
              <a:rPr lang="en-US" sz="2800" dirty="0">
                <a:solidFill>
                  <a:srgbClr val="000000"/>
                </a:solidFill>
                <a:latin typeface="Open Sauce Medium"/>
              </a:rPr>
              <a:t>Group project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4400" y="1144137"/>
            <a:ext cx="109347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6000" spc="-300" dirty="0" smtClean="0">
                <a:solidFill>
                  <a:srgbClr val="000000"/>
                </a:solidFill>
                <a:latin typeface="Open Sauce Light"/>
              </a:rPr>
              <a:t>Rival </a:t>
            </a:r>
            <a:r>
              <a:rPr lang="en-US" altLang="ko-KR" sz="6000" spc="-300" dirty="0">
                <a:solidFill>
                  <a:srgbClr val="000000"/>
                </a:solidFill>
                <a:latin typeface="Open Sauce Light"/>
              </a:rPr>
              <a:t>brand</a:t>
            </a:r>
          </a:p>
        </p:txBody>
      </p:sp>
      <p:sp>
        <p:nvSpPr>
          <p:cNvPr id="21" name="AutoShape 3"/>
          <p:cNvSpPr/>
          <p:nvPr/>
        </p:nvSpPr>
        <p:spPr>
          <a:xfrm>
            <a:off x="0" y="240030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"/>
          <p:cNvSpPr/>
          <p:nvPr/>
        </p:nvSpPr>
        <p:spPr>
          <a:xfrm>
            <a:off x="0" y="9151227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4"/>
          <p:cNvSpPr/>
          <p:nvPr/>
        </p:nvSpPr>
        <p:spPr>
          <a:xfrm rot="16200000">
            <a:off x="16390160" y="9721495"/>
            <a:ext cx="112148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5"/>
          <p:cNvSpPr/>
          <p:nvPr/>
        </p:nvSpPr>
        <p:spPr>
          <a:xfrm rot="5400000">
            <a:off x="17242746" y="9374104"/>
            <a:ext cx="737414" cy="704305"/>
          </a:xfrm>
          <a:custGeom>
            <a:avLst/>
            <a:gdLst/>
            <a:ahLst/>
            <a:cxnLst/>
            <a:rect l="l" t="t" r="r" b="b"/>
            <a:pathLst>
              <a:path w="737414" h="704305">
                <a:moveTo>
                  <a:pt x="0" y="0"/>
                </a:moveTo>
                <a:lnTo>
                  <a:pt x="737413" y="0"/>
                </a:lnTo>
                <a:lnTo>
                  <a:pt x="737413" y="704306"/>
                </a:lnTo>
                <a:lnTo>
                  <a:pt x="0" y="704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1"/>
          <p:cNvSpPr txBox="1"/>
          <p:nvPr/>
        </p:nvSpPr>
        <p:spPr>
          <a:xfrm>
            <a:off x="2179398" y="2964791"/>
            <a:ext cx="275444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4000" spc="-300" dirty="0">
                <a:solidFill>
                  <a:srgbClr val="000000"/>
                </a:solidFill>
                <a:latin typeface="Open Sauce Light"/>
              </a:rPr>
              <a:t>Brand Moto</a:t>
            </a:r>
            <a:endParaRPr lang="en-US" sz="4000" spc="-3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48862" y="5295045"/>
            <a:ext cx="41414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+mn-ea"/>
              </a:rPr>
              <a:t>'Sitting is </a:t>
            </a:r>
            <a:r>
              <a:rPr lang="en-US" altLang="ko-KR" sz="2400" dirty="0" smtClean="0">
                <a:latin typeface="+mn-ea"/>
              </a:rPr>
              <a:t>Believing‘</a:t>
            </a:r>
          </a:p>
          <a:p>
            <a:pPr algn="ctr"/>
            <a:endParaRPr lang="en-US" altLang="ko-KR" sz="1600" dirty="0" smtClean="0">
              <a:latin typeface="+mn-ea"/>
            </a:endParaRPr>
          </a:p>
          <a:p>
            <a:pPr algn="ctr"/>
            <a:r>
              <a:rPr lang="en-US" altLang="ko-KR" sz="3200" dirty="0" smtClean="0">
                <a:latin typeface="+mn-ea"/>
              </a:rPr>
              <a:t>'</a:t>
            </a:r>
            <a:r>
              <a:rPr lang="ko-KR" altLang="en-US" sz="3200" dirty="0">
                <a:latin typeface="+mn-ea"/>
              </a:rPr>
              <a:t>앉는 것이 믿는 것</a:t>
            </a:r>
            <a:r>
              <a:rPr lang="en-US" altLang="ko-KR" sz="3200" dirty="0">
                <a:latin typeface="+mn-ea"/>
              </a:rPr>
              <a:t>'</a:t>
            </a:r>
            <a:endParaRPr lang="ko-KR" altLang="en-US" sz="3200" dirty="0">
              <a:latin typeface="+mn-ea"/>
            </a:endParaRPr>
          </a:p>
        </p:txBody>
      </p:sp>
      <p:sp>
        <p:nvSpPr>
          <p:cNvPr id="35" name="Freeform 26"/>
          <p:cNvSpPr/>
          <p:nvPr/>
        </p:nvSpPr>
        <p:spPr>
          <a:xfrm>
            <a:off x="6887757" y="3691738"/>
            <a:ext cx="4776274" cy="4776274"/>
          </a:xfrm>
          <a:custGeom>
            <a:avLst/>
            <a:gdLst/>
            <a:ahLst/>
            <a:cxnLst/>
            <a:rect l="l" t="t" r="r" b="b"/>
            <a:pathLst>
              <a:path w="5930306" h="5930306">
                <a:moveTo>
                  <a:pt x="0" y="0"/>
                </a:moveTo>
                <a:lnTo>
                  <a:pt x="5930307" y="0"/>
                </a:lnTo>
                <a:lnTo>
                  <a:pt x="5930307" y="5930306"/>
                </a:lnTo>
                <a:lnTo>
                  <a:pt x="0" y="5930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5"/>
          <p:cNvSpPr txBox="1"/>
          <p:nvPr/>
        </p:nvSpPr>
        <p:spPr>
          <a:xfrm>
            <a:off x="7754760" y="2964790"/>
            <a:ext cx="337892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4000" spc="-300" dirty="0">
                <a:solidFill>
                  <a:srgbClr val="000000"/>
                </a:solidFill>
                <a:latin typeface="+mn-ea"/>
              </a:rPr>
              <a:t>동아 알루미늄 </a:t>
            </a:r>
            <a:endParaRPr lang="en-US" sz="4000" spc="-3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8" name="Freeform 26"/>
          <p:cNvSpPr/>
          <p:nvPr/>
        </p:nvSpPr>
        <p:spPr>
          <a:xfrm>
            <a:off x="12661875" y="3691738"/>
            <a:ext cx="4776274" cy="4776274"/>
          </a:xfrm>
          <a:custGeom>
            <a:avLst/>
            <a:gdLst/>
            <a:ahLst/>
            <a:cxnLst/>
            <a:rect l="l" t="t" r="r" b="b"/>
            <a:pathLst>
              <a:path w="5930306" h="5930306">
                <a:moveTo>
                  <a:pt x="0" y="0"/>
                </a:moveTo>
                <a:lnTo>
                  <a:pt x="5930307" y="0"/>
                </a:lnTo>
                <a:lnTo>
                  <a:pt x="5930307" y="5930306"/>
                </a:lnTo>
                <a:lnTo>
                  <a:pt x="0" y="5930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0" name="직사각형 39"/>
          <p:cNvSpPr/>
          <p:nvPr/>
        </p:nvSpPr>
        <p:spPr>
          <a:xfrm>
            <a:off x="13010980" y="5507435"/>
            <a:ext cx="40780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latin typeface="+mn-ea"/>
              </a:rPr>
              <a:t>'</a:t>
            </a:r>
            <a:r>
              <a:rPr lang="ko-KR" altLang="en-US" sz="2200" dirty="0">
                <a:latin typeface="+mn-ea"/>
              </a:rPr>
              <a:t>꽃이 나비를 따라가지 않는다</a:t>
            </a:r>
            <a:r>
              <a:rPr lang="en-US" altLang="ko-KR" sz="2200" dirty="0">
                <a:latin typeface="+mn-ea"/>
              </a:rPr>
              <a:t>.'</a:t>
            </a:r>
            <a:endParaRPr lang="ko-KR" altLang="en-US" sz="2200" dirty="0"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476708" y="4476447"/>
            <a:ext cx="372448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4000" dirty="0" smtClean="0">
                <a:latin typeface="+mn-ea"/>
              </a:rPr>
              <a:t>DAC </a:t>
            </a:r>
          </a:p>
          <a:p>
            <a:pPr algn="just"/>
            <a:r>
              <a:rPr lang="en-US" altLang="ko-KR" sz="3200" dirty="0" smtClean="0">
                <a:latin typeface="+mn-ea"/>
              </a:rPr>
              <a:t>(</a:t>
            </a:r>
            <a:r>
              <a:rPr lang="ko-KR" altLang="en-US" sz="3200" dirty="0" smtClean="0">
                <a:latin typeface="+mn-ea"/>
              </a:rPr>
              <a:t>동아 알루미늄</a:t>
            </a:r>
            <a:r>
              <a:rPr lang="en-US" altLang="ko-KR" sz="3200" dirty="0" smtClean="0">
                <a:latin typeface="+mn-ea"/>
              </a:rPr>
              <a:t>) </a:t>
            </a:r>
            <a:r>
              <a:rPr lang="ko-KR" altLang="en-US" sz="3200" dirty="0" smtClean="0">
                <a:latin typeface="+mn-ea"/>
              </a:rPr>
              <a:t>의 기술로부터 뻗어 나온 우수한 </a:t>
            </a:r>
            <a:r>
              <a:rPr lang="ko-KR" altLang="en-US" sz="3200" dirty="0">
                <a:latin typeface="+mn-ea"/>
              </a:rPr>
              <a:t>기술력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716000" y="2931579"/>
            <a:ext cx="341182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ko-KR" altLang="en-US" sz="4000" spc="-300" dirty="0">
                <a:solidFill>
                  <a:srgbClr val="000000"/>
                </a:solidFill>
                <a:latin typeface="+mn-ea"/>
              </a:rPr>
              <a:t>품질에 집중</a:t>
            </a:r>
            <a:endParaRPr lang="en-US" sz="4000" spc="-3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3181237" y="6036762"/>
            <a:ext cx="40780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latin typeface="+mn-ea"/>
              </a:rPr>
              <a:t>품질에 </a:t>
            </a:r>
            <a:r>
              <a:rPr lang="ko-KR" altLang="en-US" sz="3200" dirty="0">
                <a:latin typeface="+mn-ea"/>
              </a:rPr>
              <a:t>대한 자부심</a:t>
            </a:r>
          </a:p>
        </p:txBody>
      </p:sp>
      <p:sp>
        <p:nvSpPr>
          <p:cNvPr id="48" name="TextBox 7"/>
          <p:cNvSpPr txBox="1"/>
          <p:nvPr/>
        </p:nvSpPr>
        <p:spPr>
          <a:xfrm>
            <a:off x="13885571" y="9570398"/>
            <a:ext cx="2573629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Concept</a:t>
            </a:r>
          </a:p>
        </p:txBody>
      </p:sp>
      <p:sp>
        <p:nvSpPr>
          <p:cNvPr id="49" name="TextBox 8"/>
          <p:cNvSpPr txBox="1"/>
          <p:nvPr/>
        </p:nvSpPr>
        <p:spPr>
          <a:xfrm>
            <a:off x="1058008" y="9570398"/>
            <a:ext cx="188938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Subject selection</a:t>
            </a:r>
          </a:p>
        </p:txBody>
      </p:sp>
      <p:sp>
        <p:nvSpPr>
          <p:cNvPr id="50" name="TextBox 10"/>
          <p:cNvSpPr txBox="1"/>
          <p:nvPr/>
        </p:nvSpPr>
        <p:spPr>
          <a:xfrm>
            <a:off x="6513872" y="9570398"/>
            <a:ext cx="207910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Brand Introduction</a:t>
            </a:r>
          </a:p>
        </p:txBody>
      </p:sp>
      <p:sp>
        <p:nvSpPr>
          <p:cNvPr id="51" name="TextBox 11"/>
          <p:cNvSpPr txBox="1"/>
          <p:nvPr/>
        </p:nvSpPr>
        <p:spPr>
          <a:xfrm>
            <a:off x="9338953" y="9570398"/>
            <a:ext cx="226374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Reason for selection</a:t>
            </a:r>
          </a:p>
        </p:txBody>
      </p:sp>
      <p:sp>
        <p:nvSpPr>
          <p:cNvPr id="53" name="TextBox 10"/>
          <p:cNvSpPr txBox="1"/>
          <p:nvPr/>
        </p:nvSpPr>
        <p:spPr>
          <a:xfrm>
            <a:off x="3641900" y="9582099"/>
            <a:ext cx="2079106" cy="25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000000"/>
                </a:solidFill>
                <a:latin typeface="Open Sauce Light"/>
              </a:rPr>
              <a:t>Brand Selection</a:t>
            </a:r>
          </a:p>
        </p:txBody>
      </p:sp>
      <p:sp>
        <p:nvSpPr>
          <p:cNvPr id="54" name="TextBox 11"/>
          <p:cNvSpPr txBox="1"/>
          <p:nvPr/>
        </p:nvSpPr>
        <p:spPr>
          <a:xfrm>
            <a:off x="11730792" y="9570398"/>
            <a:ext cx="2263742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3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Open Sauce Heavy" panose="020B0600000101010101" charset="0"/>
              </a:rPr>
              <a:t>Research</a:t>
            </a:r>
          </a:p>
        </p:txBody>
      </p:sp>
      <p:sp>
        <p:nvSpPr>
          <p:cNvPr id="55" name="TextBox 12"/>
          <p:cNvSpPr txBox="1"/>
          <p:nvPr/>
        </p:nvSpPr>
        <p:spPr>
          <a:xfrm>
            <a:off x="4793293" y="1669762"/>
            <a:ext cx="5569907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39"/>
              </a:lnSpc>
              <a:spcBef>
                <a:spcPct val="0"/>
              </a:spcBef>
            </a:pPr>
            <a:r>
              <a:rPr lang="ko-KR" altLang="en-US" sz="3600" b="1" dirty="0" smtClean="0">
                <a:solidFill>
                  <a:srgbClr val="000000"/>
                </a:solidFill>
                <a:latin typeface="+mn-ea"/>
              </a:rPr>
              <a:t>리서치 </a:t>
            </a:r>
            <a:r>
              <a:rPr lang="ko-KR" altLang="en-US" sz="3600" b="1" dirty="0" err="1" smtClean="0">
                <a:solidFill>
                  <a:srgbClr val="000000"/>
                </a:solidFill>
                <a:latin typeface="+mn-ea"/>
              </a:rPr>
              <a:t>유사브랜드</a:t>
            </a:r>
            <a:endParaRPr lang="en-US" sz="3600" b="1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638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676</Words>
  <Application>Microsoft Office PowerPoint</Application>
  <PresentationFormat>사용자 지정</PresentationFormat>
  <Paragraphs>256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Open Sauce Light</vt:lpstr>
      <vt:lpstr>아리따-돋움4.0(OTF)-SemiBold</vt:lpstr>
      <vt:lpstr>맑은 고딕</vt:lpstr>
      <vt:lpstr>Arial</vt:lpstr>
      <vt:lpstr>Open Sauce Heavy</vt:lpstr>
      <vt:lpstr>Open Sauce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Minimal Elegant Business Proposal Presentation</dc:title>
  <cp:lastModifiedBy>GG</cp:lastModifiedBy>
  <cp:revision>39</cp:revision>
  <dcterms:created xsi:type="dcterms:W3CDTF">2006-08-16T00:00:00Z</dcterms:created>
  <dcterms:modified xsi:type="dcterms:W3CDTF">2023-09-22T05:00:45Z</dcterms:modified>
  <dc:identifier>DAFu9bnTSQ8</dc:identifier>
</cp:coreProperties>
</file>